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8" r:id="rId1"/>
  </p:sldMasterIdLst>
  <p:notesMasterIdLst>
    <p:notesMasterId r:id="rId45"/>
  </p:notesMasterIdLst>
  <p:handoutMasterIdLst>
    <p:handoutMasterId r:id="rId46"/>
  </p:handoutMasterIdLst>
  <p:sldIdLst>
    <p:sldId id="256" r:id="rId2"/>
    <p:sldId id="257" r:id="rId3"/>
    <p:sldId id="258" r:id="rId4"/>
    <p:sldId id="259" r:id="rId5"/>
    <p:sldId id="260" r:id="rId6"/>
    <p:sldId id="261" r:id="rId7"/>
    <p:sldId id="262" r:id="rId8"/>
    <p:sldId id="298" r:id="rId9"/>
    <p:sldId id="263" r:id="rId10"/>
    <p:sldId id="264" r:id="rId11"/>
    <p:sldId id="265" r:id="rId12"/>
    <p:sldId id="266" r:id="rId13"/>
    <p:sldId id="267" r:id="rId14"/>
    <p:sldId id="268" r:id="rId15"/>
    <p:sldId id="324" r:id="rId16"/>
    <p:sldId id="269" r:id="rId17"/>
    <p:sldId id="326" r:id="rId18"/>
    <p:sldId id="327" r:id="rId19"/>
    <p:sldId id="328" r:id="rId20"/>
    <p:sldId id="271" r:id="rId21"/>
    <p:sldId id="272" r:id="rId22"/>
    <p:sldId id="273" r:id="rId23"/>
    <p:sldId id="274" r:id="rId24"/>
    <p:sldId id="275" r:id="rId25"/>
    <p:sldId id="300" r:id="rId26"/>
    <p:sldId id="301" r:id="rId27"/>
    <p:sldId id="302" r:id="rId28"/>
    <p:sldId id="303" r:id="rId29"/>
    <p:sldId id="307" r:id="rId30"/>
    <p:sldId id="304" r:id="rId31"/>
    <p:sldId id="305" r:id="rId32"/>
    <p:sldId id="306" r:id="rId33"/>
    <p:sldId id="310" r:id="rId34"/>
    <p:sldId id="308" r:id="rId35"/>
    <p:sldId id="309" r:id="rId36"/>
    <p:sldId id="312" r:id="rId37"/>
    <p:sldId id="311" r:id="rId38"/>
    <p:sldId id="313" r:id="rId39"/>
    <p:sldId id="315" r:id="rId40"/>
    <p:sldId id="294" r:id="rId41"/>
    <p:sldId id="295" r:id="rId42"/>
    <p:sldId id="296" r:id="rId43"/>
    <p:sldId id="297" r:id="rId44"/>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1" userDrawn="1">
          <p15:clr>
            <a:srgbClr val="A4A3A4"/>
          </p15:clr>
        </p15:guide>
        <p15:guide id="2" pos="31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 d="1"/>
        <a:sy n="1" d="1"/>
      </p:scale>
      <p:origin x="0" y="0"/>
    </p:cViewPr>
  </p:notesTextViewPr>
  <p:notesViewPr>
    <p:cSldViewPr>
      <p:cViewPr varScale="1">
        <p:scale>
          <a:sx n="76" d="100"/>
          <a:sy n="76" d="100"/>
        </p:scale>
        <p:origin x="-2178" y="-90"/>
      </p:cViewPr>
      <p:guideLst>
        <p:guide orient="horz" pos="2121"/>
        <p:guide pos="310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276255" cy="337059"/>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7733" y="2"/>
            <a:ext cx="4276254" cy="337059"/>
          </a:xfrm>
          <a:prstGeom prst="rect">
            <a:avLst/>
          </a:prstGeom>
        </p:spPr>
        <p:txBody>
          <a:bodyPr vert="horz" lIns="91425" tIns="45713" rIns="91425" bIns="45713" rtlCol="0"/>
          <a:lstStyle>
            <a:lvl1pPr algn="r">
              <a:defRPr sz="1200"/>
            </a:lvl1pPr>
          </a:lstStyle>
          <a:p>
            <a:fld id="{3DD03AD2-931B-465D-98D7-70D99237F75E}" type="datetimeFigureOut">
              <a:rPr kumimoji="1" lang="ja-JP" altLang="en-US" smtClean="0"/>
              <a:pPr/>
              <a:t>2022/11/9</a:t>
            </a:fld>
            <a:endParaRPr kumimoji="1" lang="ja-JP" altLang="en-US"/>
          </a:p>
        </p:txBody>
      </p:sp>
      <p:sp>
        <p:nvSpPr>
          <p:cNvPr id="4" name="フッター プレースホルダー 3"/>
          <p:cNvSpPr>
            <a:spLocks noGrp="1"/>
          </p:cNvSpPr>
          <p:nvPr>
            <p:ph type="ftr" sz="quarter" idx="2"/>
          </p:nvPr>
        </p:nvSpPr>
        <p:spPr>
          <a:xfrm>
            <a:off x="2" y="6397621"/>
            <a:ext cx="4276255" cy="337059"/>
          </a:xfrm>
          <a:prstGeom prst="rect">
            <a:avLst/>
          </a:prstGeom>
        </p:spPr>
        <p:txBody>
          <a:bodyPr vert="horz" lIns="91425" tIns="45713" rIns="91425"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7733" y="6397621"/>
            <a:ext cx="4276254" cy="337059"/>
          </a:xfrm>
          <a:prstGeom prst="rect">
            <a:avLst/>
          </a:prstGeom>
        </p:spPr>
        <p:txBody>
          <a:bodyPr vert="horz" lIns="91425" tIns="45713" rIns="91425" bIns="45713" rtlCol="0" anchor="b"/>
          <a:lstStyle>
            <a:lvl1pPr algn="r">
              <a:defRPr sz="1200"/>
            </a:lvl1pPr>
          </a:lstStyle>
          <a:p>
            <a:fld id="{2D9CD345-93EC-4A7C-9A50-2CE75705BFD7}" type="slidenum">
              <a:rPr kumimoji="1" lang="ja-JP" altLang="en-US" smtClean="0"/>
              <a:pPr/>
              <a:t>‹#›</a:t>
            </a:fld>
            <a:endParaRPr kumimoji="1" lang="ja-JP" altLang="en-US"/>
          </a:p>
        </p:txBody>
      </p:sp>
    </p:spTree>
    <p:extLst>
      <p:ext uri="{BB962C8B-B14F-4D97-AF65-F5344CB8AC3E}">
        <p14:creationId xmlns:p14="http://schemas.microsoft.com/office/powerpoint/2010/main" val="2572637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276255" cy="337059"/>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7733" y="2"/>
            <a:ext cx="4276254" cy="337059"/>
          </a:xfrm>
          <a:prstGeom prst="rect">
            <a:avLst/>
          </a:prstGeom>
        </p:spPr>
        <p:txBody>
          <a:bodyPr vert="horz" lIns="91425" tIns="45713" rIns="91425" bIns="45713" rtlCol="0"/>
          <a:lstStyle>
            <a:lvl1pPr algn="r">
              <a:defRPr sz="1200"/>
            </a:lvl1pPr>
          </a:lstStyle>
          <a:p>
            <a:fld id="{9F1E210D-1586-4294-9EB1-915EBDC695CD}" type="datetimeFigureOut">
              <a:rPr kumimoji="1" lang="ja-JP" altLang="en-US" smtClean="0"/>
              <a:pPr/>
              <a:t>2022/11/9</a:t>
            </a:fld>
            <a:endParaRPr kumimoji="1" lang="ja-JP" altLang="en-US"/>
          </a:p>
        </p:txBody>
      </p:sp>
      <p:sp>
        <p:nvSpPr>
          <p:cNvPr id="4" name="スライド イメージ プレースホルダー 3"/>
          <p:cNvSpPr>
            <a:spLocks noGrp="1" noRot="1" noChangeAspect="1"/>
          </p:cNvSpPr>
          <p:nvPr>
            <p:ph type="sldImg" idx="2"/>
          </p:nvPr>
        </p:nvSpPr>
        <p:spPr>
          <a:xfrm>
            <a:off x="3248025" y="504825"/>
            <a:ext cx="3370263" cy="2527300"/>
          </a:xfrm>
          <a:prstGeom prst="rect">
            <a:avLst/>
          </a:prstGeom>
          <a:noFill/>
          <a:ln w="12700">
            <a:solidFill>
              <a:prstClr val="black"/>
            </a:solidFill>
          </a:ln>
        </p:spPr>
        <p:txBody>
          <a:bodyPr vert="horz" lIns="91425" tIns="45713" rIns="91425" bIns="45713" rtlCol="0" anchor="ctr"/>
          <a:lstStyle/>
          <a:p>
            <a:endParaRPr lang="ja-JP" altLang="en-US"/>
          </a:p>
        </p:txBody>
      </p:sp>
      <p:sp>
        <p:nvSpPr>
          <p:cNvPr id="5" name="ノート プレースホルダー 4"/>
          <p:cNvSpPr>
            <a:spLocks noGrp="1"/>
          </p:cNvSpPr>
          <p:nvPr>
            <p:ph type="body" sz="quarter" idx="3"/>
          </p:nvPr>
        </p:nvSpPr>
        <p:spPr>
          <a:xfrm>
            <a:off x="985934" y="3199352"/>
            <a:ext cx="7894446" cy="3031364"/>
          </a:xfrm>
          <a:prstGeom prst="rect">
            <a:avLst/>
          </a:prstGeom>
        </p:spPr>
        <p:txBody>
          <a:bodyPr vert="horz" lIns="91425" tIns="45713" rIns="91425" bIns="45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6397621"/>
            <a:ext cx="4276255" cy="337059"/>
          </a:xfrm>
          <a:prstGeom prst="rect">
            <a:avLst/>
          </a:prstGeom>
        </p:spPr>
        <p:txBody>
          <a:bodyPr vert="horz" lIns="91425" tIns="45713" rIns="91425"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7733" y="6397621"/>
            <a:ext cx="4276254" cy="337059"/>
          </a:xfrm>
          <a:prstGeom prst="rect">
            <a:avLst/>
          </a:prstGeom>
        </p:spPr>
        <p:txBody>
          <a:bodyPr vert="horz" lIns="91425" tIns="45713" rIns="91425" bIns="45713" rtlCol="0" anchor="b"/>
          <a:lstStyle>
            <a:lvl1pPr algn="r">
              <a:defRPr sz="1200"/>
            </a:lvl1pPr>
          </a:lstStyle>
          <a:p>
            <a:fld id="{28EA9BFF-2C19-479E-9BC8-809B3FC1C42D}" type="slidenum">
              <a:rPr kumimoji="1" lang="ja-JP" altLang="en-US" smtClean="0"/>
              <a:pPr/>
              <a:t>‹#›</a:t>
            </a:fld>
            <a:endParaRPr kumimoji="1" lang="ja-JP" altLang="en-US"/>
          </a:p>
        </p:txBody>
      </p:sp>
    </p:spTree>
    <p:extLst>
      <p:ext uri="{BB962C8B-B14F-4D97-AF65-F5344CB8AC3E}">
        <p14:creationId xmlns:p14="http://schemas.microsoft.com/office/powerpoint/2010/main" val="37142955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D6C45F3-EC84-4388-8390-875B624CFF6C}" type="datetimeFigureOut">
              <a:rPr kumimoji="1" lang="ja-JP" altLang="en-US" smtClean="0"/>
              <a:pPr/>
              <a:t>2022/11/9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CE00BD-A2D8-4146-A7EA-DEDEEECC5447}" type="slidenum">
              <a:rPr kumimoji="1" lang="ja-JP" altLang="en-US" smtClean="0"/>
              <a:pPr/>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D6C45F3-EC84-4388-8390-875B624CFF6C}" type="datetimeFigureOut">
              <a:rPr kumimoji="1" lang="ja-JP" altLang="en-US" smtClean="0"/>
              <a:pPr/>
              <a:t>2022/11/9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CE00BD-A2D8-4146-A7EA-DEDEEECC544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D6C45F3-EC84-4388-8390-875B624CFF6C}" type="datetimeFigureOut">
              <a:rPr kumimoji="1" lang="ja-JP" altLang="en-US" smtClean="0"/>
              <a:pPr/>
              <a:t>2022/11/9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CE00BD-A2D8-4146-A7EA-DEDEEECC5447}"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D6C45F3-EC84-4388-8390-875B624CFF6C}" type="datetimeFigureOut">
              <a:rPr kumimoji="1" lang="ja-JP" altLang="en-US" smtClean="0"/>
              <a:pPr/>
              <a:t>2022/11/9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CE00BD-A2D8-4146-A7EA-DEDEEECC544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D6C45F3-EC84-4388-8390-875B624CFF6C}" type="datetimeFigureOut">
              <a:rPr kumimoji="1" lang="ja-JP" altLang="en-US" smtClean="0"/>
              <a:pPr/>
              <a:t>2022/11/9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CE00BD-A2D8-4146-A7EA-DEDEEECC5447}" type="slidenum">
              <a:rPr kumimoji="1" lang="ja-JP" altLang="en-US" smtClean="0"/>
              <a:pPr/>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D6C45F3-EC84-4388-8390-875B624CFF6C}" type="datetimeFigureOut">
              <a:rPr kumimoji="1" lang="ja-JP" altLang="en-US" smtClean="0"/>
              <a:pPr/>
              <a:t>2022/11/9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DCE00BD-A2D8-4146-A7EA-DEDEEECC5447}"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D6C45F3-EC84-4388-8390-875B624CFF6C}" type="datetimeFigureOut">
              <a:rPr kumimoji="1" lang="ja-JP" altLang="en-US" smtClean="0"/>
              <a:pPr/>
              <a:t>2022/11/9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DCE00BD-A2D8-4146-A7EA-DEDEEECC5447}" type="slidenum">
              <a:rPr kumimoji="1" lang="ja-JP" altLang="en-US" smtClean="0"/>
              <a:pPr/>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BD6C45F3-EC84-4388-8390-875B624CFF6C}" type="datetimeFigureOut">
              <a:rPr kumimoji="1" lang="ja-JP" altLang="en-US" smtClean="0"/>
              <a:pPr/>
              <a:t>2022/11/9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DCE00BD-A2D8-4146-A7EA-DEDEEECC5447}"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C45F3-EC84-4388-8390-875B624CFF6C}" type="datetimeFigureOut">
              <a:rPr kumimoji="1" lang="ja-JP" altLang="en-US" smtClean="0"/>
              <a:pPr/>
              <a:t>2022/11/9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DCE00BD-A2D8-4146-A7EA-DEDEEECC544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D6C45F3-EC84-4388-8390-875B624CFF6C}" type="datetimeFigureOut">
              <a:rPr kumimoji="1" lang="ja-JP" altLang="en-US" smtClean="0"/>
              <a:pPr/>
              <a:t>2022/11/9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DCE00BD-A2D8-4146-A7EA-DEDEEECC5447}" type="slidenum">
              <a:rPr kumimoji="1" lang="ja-JP" altLang="en-US" smtClean="0"/>
              <a:pPr/>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D6C45F3-EC84-4388-8390-875B624CFF6C}" type="datetimeFigureOut">
              <a:rPr kumimoji="1" lang="ja-JP" altLang="en-US" smtClean="0"/>
              <a:pPr/>
              <a:t>2022/11/9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DCE00BD-A2D8-4146-A7EA-DEDEEECC5447}"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D6C45F3-EC84-4388-8390-875B624CFF6C}" type="datetimeFigureOut">
              <a:rPr kumimoji="1" lang="ja-JP" altLang="en-US" smtClean="0"/>
              <a:pPr/>
              <a:t>2022/11/9</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DCE00BD-A2D8-4146-A7EA-DEDEEECC544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69.gif"/><Relationship Id="rId3" Type="http://schemas.openxmlformats.org/officeDocument/2006/relationships/image" Target="../media/image64.gif"/><Relationship Id="rId7" Type="http://schemas.openxmlformats.org/officeDocument/2006/relationships/image" Target="../media/image68.gif"/><Relationship Id="rId2" Type="http://schemas.openxmlformats.org/officeDocument/2006/relationships/image" Target="../media/image63.gif"/><Relationship Id="rId1" Type="http://schemas.openxmlformats.org/officeDocument/2006/relationships/slideLayout" Target="../slideLayouts/slideLayout2.xml"/><Relationship Id="rId6" Type="http://schemas.openxmlformats.org/officeDocument/2006/relationships/image" Target="../media/image67.gif"/><Relationship Id="rId11" Type="http://schemas.openxmlformats.org/officeDocument/2006/relationships/image" Target="../media/image72.png"/><Relationship Id="rId5" Type="http://schemas.openxmlformats.org/officeDocument/2006/relationships/image" Target="../media/image66.gif"/><Relationship Id="rId10" Type="http://schemas.openxmlformats.org/officeDocument/2006/relationships/image" Target="../media/image71.jpeg"/><Relationship Id="rId4" Type="http://schemas.openxmlformats.org/officeDocument/2006/relationships/image" Target="../media/image65.gif"/><Relationship Id="rId9" Type="http://schemas.openxmlformats.org/officeDocument/2006/relationships/image" Target="../media/image70.jpeg"/></Relationships>
</file>

<file path=ppt/slides/_rels/slide43.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764704"/>
            <a:ext cx="8458200" cy="1296144"/>
          </a:xfrm>
        </p:spPr>
        <p:txBody>
          <a:bodyPr>
            <a:noAutofit/>
          </a:bodyPr>
          <a:lstStyle/>
          <a:p>
            <a:r>
              <a:rPr kumimoji="1" lang="ja-JP" altLang="en-US" sz="7200" b="1" dirty="0" smtClean="0">
                <a:latin typeface="HGP創英角ﾎﾟｯﾌﾟ体" panose="040B0A00000000000000" pitchFamily="50" charset="-128"/>
                <a:ea typeface="HGP創英角ﾎﾟｯﾌﾟ体" panose="040B0A00000000000000" pitchFamily="50" charset="-128"/>
              </a:rPr>
              <a:t>送り出し教育資料</a:t>
            </a:r>
            <a:endParaRPr kumimoji="1" lang="ja-JP" altLang="en-US" sz="7200" b="1" dirty="0">
              <a:latin typeface="HGP創英角ﾎﾟｯﾌﾟ体" panose="040B0A00000000000000" pitchFamily="50" charset="-128"/>
              <a:ea typeface="HGP創英角ﾎﾟｯﾌﾟ体" panose="040B0A00000000000000" pitchFamily="50" charset="-128"/>
            </a:endParaRPr>
          </a:p>
        </p:txBody>
      </p:sp>
      <p:sp>
        <p:nvSpPr>
          <p:cNvPr id="3" name="サブタイトル 2"/>
          <p:cNvSpPr>
            <a:spLocks noGrp="1"/>
          </p:cNvSpPr>
          <p:nvPr>
            <p:ph type="subTitle" idx="1"/>
          </p:nvPr>
        </p:nvSpPr>
        <p:spPr>
          <a:xfrm>
            <a:off x="4644008" y="5661248"/>
            <a:ext cx="4104456" cy="864096"/>
          </a:xfrm>
        </p:spPr>
        <p:txBody>
          <a:bodyPr>
            <a:noAutofit/>
          </a:bodyPr>
          <a:lstStyle/>
          <a:p>
            <a:r>
              <a:rPr kumimoji="1" lang="ja-JP" altLang="en-US" sz="4800" dirty="0" smtClean="0"/>
              <a:t>東洋建設（株）</a:t>
            </a:r>
            <a:endParaRPr kumimoji="1" lang="ja-JP" altLang="en-US" sz="4800" dirty="0"/>
          </a:p>
        </p:txBody>
      </p:sp>
      <p:sp>
        <p:nvSpPr>
          <p:cNvPr id="4" name="テキスト ボックス 3"/>
          <p:cNvSpPr txBox="1"/>
          <p:nvPr/>
        </p:nvSpPr>
        <p:spPr>
          <a:xfrm>
            <a:off x="5364088" y="3573016"/>
            <a:ext cx="3240360" cy="369332"/>
          </a:xfrm>
          <a:prstGeom prst="rect">
            <a:avLst/>
          </a:prstGeom>
          <a:noFill/>
        </p:spPr>
        <p:txBody>
          <a:bodyPr wrap="square" rtlCol="0">
            <a:spAutoFit/>
          </a:bodyPr>
          <a:lstStyle/>
          <a:p>
            <a:r>
              <a:rPr lang="ja-JP" altLang="en-US" b="1" dirty="0">
                <a:solidFill>
                  <a:srgbClr val="FF0000"/>
                </a:solidFill>
              </a:rPr>
              <a:t>２０２２</a:t>
            </a:r>
            <a:r>
              <a:rPr kumimoji="1" lang="ja-JP" altLang="en-US" b="1" dirty="0" smtClean="0">
                <a:solidFill>
                  <a:srgbClr val="FF0000"/>
                </a:solidFill>
              </a:rPr>
              <a:t>年</a:t>
            </a:r>
            <a:r>
              <a:rPr lang="ja-JP" altLang="en-US" b="1" dirty="0">
                <a:solidFill>
                  <a:srgbClr val="FF0000"/>
                </a:solidFill>
              </a:rPr>
              <a:t>　１０</a:t>
            </a:r>
            <a:r>
              <a:rPr kumimoji="1" lang="ja-JP" altLang="en-US" b="1" dirty="0" smtClean="0">
                <a:solidFill>
                  <a:srgbClr val="FF0000"/>
                </a:solidFill>
              </a:rPr>
              <a:t>月</a:t>
            </a:r>
            <a:r>
              <a:rPr lang="ja-JP" altLang="en-US" b="1" dirty="0">
                <a:solidFill>
                  <a:srgbClr val="FF0000"/>
                </a:solidFill>
              </a:rPr>
              <a:t>　</a:t>
            </a:r>
            <a:r>
              <a:rPr lang="ja-JP" altLang="en-US" b="1" dirty="0" smtClean="0">
                <a:solidFill>
                  <a:srgbClr val="FF0000"/>
                </a:solidFill>
              </a:rPr>
              <a:t>１</a:t>
            </a:r>
            <a:r>
              <a:rPr kumimoji="1" lang="ja-JP" altLang="en-US" b="1" dirty="0" smtClean="0">
                <a:solidFill>
                  <a:srgbClr val="FF0000"/>
                </a:solidFill>
              </a:rPr>
              <a:t>日改定</a:t>
            </a:r>
            <a:endParaRPr kumimoji="1" lang="ja-JP" altLang="en-US" b="1" dirty="0">
              <a:solidFill>
                <a:srgbClr val="FF0000"/>
              </a:solidFill>
            </a:endParaRPr>
          </a:p>
        </p:txBody>
      </p:sp>
      <p:sp>
        <p:nvSpPr>
          <p:cNvPr id="5" name="テキスト ボックス 4"/>
          <p:cNvSpPr txBox="1"/>
          <p:nvPr/>
        </p:nvSpPr>
        <p:spPr>
          <a:xfrm>
            <a:off x="1835696" y="2564904"/>
            <a:ext cx="6768752" cy="523220"/>
          </a:xfrm>
          <a:prstGeom prst="rect">
            <a:avLst/>
          </a:prstGeom>
          <a:noFill/>
        </p:spPr>
        <p:txBody>
          <a:bodyPr wrap="square" rtlCol="0">
            <a:spAutoFit/>
          </a:bodyPr>
          <a:lstStyle/>
          <a:p>
            <a:r>
              <a:rPr kumimoji="1" lang="ja-JP" altLang="en-US" sz="2800" dirty="0" smtClean="0"/>
              <a:t>－新しい現場でもケガをしないために－</a:t>
            </a:r>
            <a:endParaRPr kumimoji="1" lang="ja-JP" altLang="en-US" sz="2800" dirty="0"/>
          </a:p>
        </p:txBody>
      </p:sp>
      <p:pic>
        <p:nvPicPr>
          <p:cNvPr id="6" name="図 5"/>
          <p:cNvPicPr>
            <a:picLocks noChangeAspect="1"/>
          </p:cNvPicPr>
          <p:nvPr/>
        </p:nvPicPr>
        <p:blipFill rotWithShape="1">
          <a:blip r:embed="rId2">
            <a:clrChange>
              <a:clrFrom>
                <a:srgbClr val="FFFFFF"/>
              </a:clrFrom>
              <a:clrTo>
                <a:srgbClr val="FFFFFF">
                  <a:alpha val="0"/>
                </a:srgbClr>
              </a:clrTo>
            </a:clrChange>
          </a:blip>
          <a:srcRect l="6689" t="42322" r="69686" b="4478"/>
          <a:stretch/>
        </p:blipFill>
        <p:spPr>
          <a:xfrm>
            <a:off x="1043608" y="3354735"/>
            <a:ext cx="2808312" cy="3242617"/>
          </a:xfrm>
          <a:prstGeom prst="rect">
            <a:avLst/>
          </a:prstGeom>
        </p:spPr>
      </p:pic>
    </p:spTree>
    <p:extLst>
      <p:ext uri="{BB962C8B-B14F-4D97-AF65-F5344CB8AC3E}">
        <p14:creationId xmlns:p14="http://schemas.microsoft.com/office/powerpoint/2010/main" val="2630779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3528" y="2392370"/>
            <a:ext cx="2088232" cy="369332"/>
          </a:xfrm>
          <a:prstGeom prst="rect">
            <a:avLst/>
          </a:prstGeom>
          <a:solidFill>
            <a:srgbClr val="92D050"/>
          </a:solidFill>
        </p:spPr>
        <p:txBody>
          <a:bodyPr wrap="square" rtlCol="0">
            <a:spAutoFit/>
          </a:bodyPr>
          <a:lstStyle/>
          <a:p>
            <a:r>
              <a:rPr kumimoji="1" lang="ja-JP" altLang="en-US" dirty="0" smtClean="0"/>
              <a:t>保護具・服装標準</a:t>
            </a:r>
            <a:endParaRPr kumimoji="1" lang="ja-JP" altLang="en-US" dirty="0"/>
          </a:p>
        </p:txBody>
      </p:sp>
      <p:sp>
        <p:nvSpPr>
          <p:cNvPr id="2" name="正方形/長方形 1"/>
          <p:cNvSpPr/>
          <p:nvPr/>
        </p:nvSpPr>
        <p:spPr>
          <a:xfrm>
            <a:off x="179512" y="644351"/>
            <a:ext cx="6051657" cy="1354217"/>
          </a:xfrm>
          <a:prstGeom prst="rect">
            <a:avLst/>
          </a:prstGeom>
        </p:spPr>
        <p:txBody>
          <a:bodyPr wrap="none">
            <a:spAutoFit/>
          </a:bodyPr>
          <a:lstStyle/>
          <a:p>
            <a:r>
              <a:rPr lang="ja-JP" altLang="en-US" sz="2800" dirty="0" smtClean="0">
                <a:solidFill>
                  <a:srgbClr val="C00000"/>
                </a:solidFill>
              </a:rPr>
              <a:t>（３）服装・保護具もキチンと！</a:t>
            </a:r>
            <a:endParaRPr lang="en-US" altLang="ja-JP" sz="2800" dirty="0" smtClean="0">
              <a:solidFill>
                <a:srgbClr val="C00000"/>
              </a:solidFill>
            </a:endParaRPr>
          </a:p>
          <a:p>
            <a:r>
              <a:rPr lang="ja-JP" altLang="en-US" dirty="0" smtClean="0">
                <a:solidFill>
                  <a:srgbClr val="C00000"/>
                </a:solidFill>
              </a:rPr>
              <a:t>　　　</a:t>
            </a:r>
            <a:r>
              <a:rPr lang="ja-JP" altLang="en-US" dirty="0" smtClean="0"/>
              <a:t>作業に適した服装と保護具が災害からあなたを守ります</a:t>
            </a:r>
            <a:endParaRPr lang="en-US" altLang="ja-JP" dirty="0" smtClean="0"/>
          </a:p>
          <a:p>
            <a:r>
              <a:rPr lang="ja-JP" altLang="en-US" dirty="0"/>
              <a:t>　</a:t>
            </a:r>
            <a:r>
              <a:rPr lang="ja-JP" altLang="en-US" dirty="0" smtClean="0"/>
              <a:t>　　保護具は正しく使用しましょう。</a:t>
            </a:r>
            <a:endParaRPr lang="en-US" altLang="ja-JP" dirty="0"/>
          </a:p>
          <a:p>
            <a:r>
              <a:rPr lang="ja-JP" altLang="en-US" dirty="0" smtClean="0"/>
              <a:t>　　</a:t>
            </a:r>
            <a:endParaRPr lang="en-US" altLang="ja-JP" dirty="0"/>
          </a:p>
        </p:txBody>
      </p:sp>
      <p:sp>
        <p:nvSpPr>
          <p:cNvPr id="3" name="テキスト ボックス 2"/>
          <p:cNvSpPr txBox="1"/>
          <p:nvPr/>
        </p:nvSpPr>
        <p:spPr>
          <a:xfrm>
            <a:off x="200404" y="2819543"/>
            <a:ext cx="8856984" cy="3416320"/>
          </a:xfrm>
          <a:prstGeom prst="rect">
            <a:avLst/>
          </a:prstGeom>
          <a:noFill/>
        </p:spPr>
        <p:txBody>
          <a:bodyPr wrap="square" rtlCol="0">
            <a:spAutoFit/>
          </a:bodyPr>
          <a:lstStyle/>
          <a:p>
            <a:r>
              <a:rPr kumimoji="1" lang="ja-JP" altLang="en-US" dirty="0" smtClean="0"/>
              <a:t>頭　     ：飛来落下物・墜落時保護兼用型</a:t>
            </a:r>
            <a:endParaRPr kumimoji="1" lang="en-US" altLang="ja-JP" dirty="0" smtClean="0"/>
          </a:p>
          <a:p>
            <a:r>
              <a:rPr lang="ja-JP" altLang="en-US" dirty="0"/>
              <a:t>　</a:t>
            </a:r>
            <a:r>
              <a:rPr lang="ja-JP" altLang="en-US" dirty="0" smtClean="0"/>
              <a:t>　　　　　</a:t>
            </a:r>
            <a:r>
              <a:rPr kumimoji="1" lang="ja-JP" altLang="en-US" dirty="0" smtClean="0"/>
              <a:t>（ライナーが装着されている）ヘルメットをかぶる</a:t>
            </a:r>
            <a:endParaRPr kumimoji="1" lang="en-US" altLang="ja-JP" dirty="0" smtClean="0"/>
          </a:p>
          <a:p>
            <a:r>
              <a:rPr lang="ja-JP" altLang="en-US" dirty="0"/>
              <a:t>　</a:t>
            </a:r>
            <a:r>
              <a:rPr lang="ja-JP" altLang="en-US" dirty="0" smtClean="0"/>
              <a:t>　        あごひもはしっかりしめる</a:t>
            </a:r>
            <a:endParaRPr lang="en-US" altLang="ja-JP" dirty="0" smtClean="0"/>
          </a:p>
          <a:p>
            <a:r>
              <a:rPr kumimoji="1" lang="ja-JP" altLang="en-US" dirty="0" smtClean="0"/>
              <a:t>身体   ：やぶれのない清潔な服装を着用</a:t>
            </a:r>
            <a:endParaRPr kumimoji="1" lang="en-US" altLang="ja-JP" dirty="0" smtClean="0"/>
          </a:p>
          <a:p>
            <a:r>
              <a:rPr lang="ja-JP" altLang="en-US" dirty="0"/>
              <a:t>　</a:t>
            </a:r>
            <a:r>
              <a:rPr lang="ja-JP" altLang="en-US" dirty="0" smtClean="0"/>
              <a:t>　　　   袖口やズボンの裾はまとめる</a:t>
            </a:r>
            <a:endParaRPr lang="en-US" altLang="ja-JP" dirty="0" smtClean="0"/>
          </a:p>
          <a:p>
            <a:r>
              <a:rPr kumimoji="1" lang="ja-JP" altLang="en-US" dirty="0"/>
              <a:t>　</a:t>
            </a:r>
            <a:r>
              <a:rPr kumimoji="1" lang="ja-JP" altLang="en-US" dirty="0" smtClean="0"/>
              <a:t>　　　   首手拭いはしない</a:t>
            </a:r>
            <a:endParaRPr kumimoji="1" lang="en-US" altLang="ja-JP" dirty="0" smtClean="0"/>
          </a:p>
          <a:p>
            <a:r>
              <a:rPr lang="ja-JP" altLang="en-US" dirty="0" smtClean="0"/>
              <a:t>手       ：手袋を着用する（使用禁止の作業有り　注意）</a:t>
            </a:r>
            <a:endParaRPr lang="en-US" altLang="ja-JP" dirty="0" smtClean="0"/>
          </a:p>
          <a:p>
            <a:r>
              <a:rPr kumimoji="1" lang="ja-JP" altLang="en-US" dirty="0" smtClean="0"/>
              <a:t>足       ：安全靴（安全長靴、安全地下足袋）を履く</a:t>
            </a:r>
            <a:endParaRPr kumimoji="1" lang="en-US" altLang="ja-JP" dirty="0" smtClean="0"/>
          </a:p>
          <a:p>
            <a:r>
              <a:rPr lang="ja-JP" altLang="en-US" dirty="0" smtClean="0"/>
              <a:t>その他：高所作業では安全帯を使用する</a:t>
            </a:r>
            <a:endParaRPr lang="en-US" altLang="ja-JP" dirty="0" smtClean="0"/>
          </a:p>
          <a:p>
            <a:r>
              <a:rPr kumimoji="1" lang="ja-JP" altLang="en-US" dirty="0"/>
              <a:t>　</a:t>
            </a:r>
            <a:r>
              <a:rPr kumimoji="1" lang="ja-JP" altLang="en-US" dirty="0" smtClean="0"/>
              <a:t>　　　　海上作業ではライフジャケットを着用する</a:t>
            </a:r>
            <a:endParaRPr kumimoji="1" lang="en-US" altLang="ja-JP" dirty="0" smtClean="0"/>
          </a:p>
          <a:p>
            <a:r>
              <a:rPr lang="ja-JP" altLang="en-US" dirty="0"/>
              <a:t>　</a:t>
            </a:r>
            <a:r>
              <a:rPr lang="ja-JP" altLang="en-US" dirty="0" smtClean="0"/>
              <a:t>　　　　必要に応じ保護メガネ、耳栓、防塵マスク等を使用する</a:t>
            </a:r>
            <a:endParaRPr kumimoji="1" lang="en-US" altLang="ja-JP" dirty="0" smtClean="0"/>
          </a:p>
          <a:p>
            <a:endParaRPr kumimoji="1" lang="ja-JP" altLang="en-US" dirty="0"/>
          </a:p>
        </p:txBody>
      </p:sp>
      <p:sp>
        <p:nvSpPr>
          <p:cNvPr id="4" name="テキスト ボックス 3"/>
          <p:cNvSpPr txBox="1"/>
          <p:nvPr/>
        </p:nvSpPr>
        <p:spPr>
          <a:xfrm>
            <a:off x="323528" y="5958864"/>
            <a:ext cx="8496944" cy="369332"/>
          </a:xfrm>
          <a:prstGeom prst="rect">
            <a:avLst/>
          </a:prstGeom>
          <a:noFill/>
        </p:spPr>
        <p:txBody>
          <a:bodyPr wrap="square" rtlCol="0">
            <a:spAutoFit/>
          </a:bodyPr>
          <a:lstStyle/>
          <a:p>
            <a:r>
              <a:rPr kumimoji="1" lang="en-US" altLang="ja-JP" b="1" dirty="0" smtClean="0">
                <a:solidFill>
                  <a:srgbClr val="C00000"/>
                </a:solidFill>
              </a:rPr>
              <a:t>※</a:t>
            </a:r>
            <a:r>
              <a:rPr kumimoji="1" lang="ja-JP" altLang="en-US" b="1" dirty="0" smtClean="0">
                <a:solidFill>
                  <a:srgbClr val="C00000"/>
                </a:solidFill>
              </a:rPr>
              <a:t>保護具は着用・使用前に必ず点検しましょう（点検項目はメーカーに問い合わせ</a:t>
            </a:r>
            <a:r>
              <a:rPr lang="ja-JP" altLang="en-US" b="1" dirty="0" smtClean="0">
                <a:solidFill>
                  <a:srgbClr val="C00000"/>
                </a:solidFill>
              </a:rPr>
              <a:t>る）</a:t>
            </a:r>
            <a:endParaRPr kumimoji="1" lang="ja-JP" altLang="en-US" b="1" dirty="0">
              <a:solidFill>
                <a:srgbClr val="C00000"/>
              </a:solidFill>
            </a:endParaRPr>
          </a:p>
        </p:txBody>
      </p:sp>
      <p:pic>
        <p:nvPicPr>
          <p:cNvPr id="6" name="Picture 2" descr="http://172.31.4.21/content/kakubumon/doboku/genba-powerup-item/html/natsumi_illustration/00/00-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349"/>
          <a:stretch/>
        </p:blipFill>
        <p:spPr bwMode="auto">
          <a:xfrm>
            <a:off x="7483011" y="1399511"/>
            <a:ext cx="1368152" cy="206666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172.31.4.21/content/kakubumon/doboku/genba-powerup-item/html/natsumi_illustration/00/0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402"/>
          <a:stretch/>
        </p:blipFill>
        <p:spPr bwMode="auto">
          <a:xfrm>
            <a:off x="6248234" y="1390443"/>
            <a:ext cx="1348102" cy="203855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172.31.4.21/content/kakubumon/doboku/genba-powerup-item/html/natsumi_illustration/00/00-7.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8283"/>
          <a:stretch/>
        </p:blipFill>
        <p:spPr bwMode="auto">
          <a:xfrm>
            <a:off x="6170694" y="3481988"/>
            <a:ext cx="1481649" cy="214869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172.31.4.21/content/kakubumon/doboku/genba-powerup-item/html/natsumi_illustration/00/00-6.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10" t="-1465" r="47218" b="1465"/>
          <a:stretch/>
        </p:blipFill>
        <p:spPr bwMode="auto">
          <a:xfrm>
            <a:off x="7535264" y="3453357"/>
            <a:ext cx="1417340" cy="214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155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836712"/>
            <a:ext cx="8496944" cy="4585871"/>
          </a:xfrm>
          <a:prstGeom prst="rect">
            <a:avLst/>
          </a:prstGeom>
        </p:spPr>
        <p:txBody>
          <a:bodyPr wrap="square">
            <a:spAutoFit/>
          </a:bodyPr>
          <a:lstStyle/>
          <a:p>
            <a:r>
              <a:rPr lang="ja-JP" altLang="en-US" sz="2800" dirty="0" smtClean="0">
                <a:solidFill>
                  <a:srgbClr val="C00000"/>
                </a:solidFill>
              </a:rPr>
              <a:t>（４）不安全行動をなくしましょう</a:t>
            </a:r>
            <a:endParaRPr lang="en-US" altLang="ja-JP" sz="2800" dirty="0" smtClean="0">
              <a:solidFill>
                <a:srgbClr val="C00000"/>
              </a:solidFill>
            </a:endParaRPr>
          </a:p>
          <a:p>
            <a:r>
              <a:rPr lang="ja-JP" altLang="en-US" sz="2400" dirty="0">
                <a:solidFill>
                  <a:srgbClr val="C00000"/>
                </a:solidFill>
              </a:rPr>
              <a:t>　</a:t>
            </a:r>
            <a:r>
              <a:rPr lang="ja-JP" altLang="en-US" sz="2400" dirty="0" smtClean="0">
                <a:solidFill>
                  <a:srgbClr val="C00000"/>
                </a:solidFill>
              </a:rPr>
              <a:t>　</a:t>
            </a:r>
            <a:endParaRPr lang="en-US" altLang="ja-JP" sz="2400" dirty="0" smtClean="0">
              <a:solidFill>
                <a:srgbClr val="C00000"/>
              </a:solidFill>
            </a:endParaRPr>
          </a:p>
          <a:p>
            <a:r>
              <a:rPr lang="ja-JP" altLang="en-US" sz="2400" dirty="0">
                <a:solidFill>
                  <a:srgbClr val="C00000"/>
                </a:solidFill>
              </a:rPr>
              <a:t>　</a:t>
            </a:r>
            <a:r>
              <a:rPr lang="ja-JP" altLang="en-US" sz="2400" dirty="0" smtClean="0">
                <a:solidFill>
                  <a:srgbClr val="C00000"/>
                </a:solidFill>
              </a:rPr>
              <a:t>　</a:t>
            </a:r>
            <a:r>
              <a:rPr lang="ja-JP" altLang="en-US" sz="2400" dirty="0" smtClean="0"/>
              <a:t>時に誘惑の声が聞こえてきます</a:t>
            </a:r>
            <a:endParaRPr lang="en-US" altLang="ja-JP" sz="2400" dirty="0" smtClean="0"/>
          </a:p>
          <a:p>
            <a:r>
              <a:rPr lang="ja-JP" altLang="en-US" sz="2400" dirty="0"/>
              <a:t>　</a:t>
            </a:r>
            <a:r>
              <a:rPr lang="ja-JP" altLang="en-US" sz="2400" dirty="0" smtClean="0"/>
              <a:t>　</a:t>
            </a:r>
            <a:endParaRPr lang="en-US" altLang="ja-JP" sz="2400" dirty="0" smtClean="0"/>
          </a:p>
          <a:p>
            <a:r>
              <a:rPr lang="ja-JP" altLang="en-US" sz="2400" dirty="0"/>
              <a:t>　</a:t>
            </a:r>
            <a:r>
              <a:rPr lang="ja-JP" altLang="en-US" sz="2400" dirty="0" smtClean="0"/>
              <a:t>　「私はベテランだから大丈夫・・・・・」</a:t>
            </a:r>
            <a:endParaRPr lang="en-US" altLang="ja-JP" sz="2400" dirty="0" smtClean="0"/>
          </a:p>
          <a:p>
            <a:r>
              <a:rPr lang="ja-JP" altLang="en-US" sz="2400" dirty="0"/>
              <a:t>　</a:t>
            </a:r>
            <a:r>
              <a:rPr lang="ja-JP" altLang="en-US" sz="2400" dirty="0" smtClean="0"/>
              <a:t>　「急いでいるから・・・・」</a:t>
            </a:r>
            <a:endParaRPr lang="en-US" altLang="ja-JP" sz="2400" dirty="0" smtClean="0"/>
          </a:p>
          <a:p>
            <a:r>
              <a:rPr lang="ja-JP" altLang="en-US" sz="2400" dirty="0"/>
              <a:t>　</a:t>
            </a:r>
            <a:r>
              <a:rPr lang="ja-JP" altLang="en-US" sz="2400" dirty="0" smtClean="0"/>
              <a:t>　「このくらいなら・・・」</a:t>
            </a:r>
            <a:endParaRPr lang="en-US" altLang="ja-JP" sz="2400" dirty="0" smtClean="0"/>
          </a:p>
          <a:p>
            <a:endParaRPr lang="en-US" altLang="ja-JP" sz="2400" dirty="0"/>
          </a:p>
          <a:p>
            <a:r>
              <a:rPr lang="ja-JP" altLang="en-US" sz="2400" dirty="0" smtClean="0"/>
              <a:t>　　不安全行動をして、どのくらいあなたにメリットありますか？</a:t>
            </a:r>
            <a:endParaRPr lang="en-US" altLang="ja-JP" sz="2400" dirty="0" smtClean="0"/>
          </a:p>
          <a:p>
            <a:endParaRPr lang="en-US" altLang="ja-JP" sz="2400" dirty="0"/>
          </a:p>
          <a:p>
            <a:r>
              <a:rPr lang="ja-JP" altLang="en-US" sz="2400" dirty="0" smtClean="0"/>
              <a:t>　　思い出してください　家族の笑顔を！</a:t>
            </a:r>
            <a:endParaRPr lang="en-US" altLang="ja-JP" sz="2400" dirty="0" smtClean="0"/>
          </a:p>
          <a:p>
            <a:r>
              <a:rPr lang="ja-JP" altLang="en-US" sz="2400" dirty="0"/>
              <a:t>　</a:t>
            </a:r>
            <a:r>
              <a:rPr lang="ja-JP" altLang="en-US" sz="2400" dirty="0" smtClean="0"/>
              <a:t>   チョットのメリットと家族の涙。　はかりにかけますか？</a:t>
            </a:r>
            <a:endParaRPr lang="en-US" altLang="ja-JP" sz="2400" dirty="0"/>
          </a:p>
        </p:txBody>
      </p:sp>
      <p:pic>
        <p:nvPicPr>
          <p:cNvPr id="10244" name="Picture 4" descr="http://172.31.4.21/content/kakubumon/doboku/genba-powerup-item/html/natsumidesign/13design/matom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8078" y="764705"/>
            <a:ext cx="3840426"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887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3568" y="980728"/>
            <a:ext cx="7704856" cy="1323439"/>
          </a:xfrm>
          <a:prstGeom prst="rect">
            <a:avLst/>
          </a:prstGeom>
          <a:solidFill>
            <a:srgbClr val="FFFF00"/>
          </a:solidFill>
        </p:spPr>
        <p:txBody>
          <a:bodyPr wrap="square" rtlCol="0">
            <a:spAutoFit/>
          </a:bodyPr>
          <a:lstStyle/>
          <a:p>
            <a:r>
              <a:rPr lang="ja-JP" altLang="en-US" sz="4000" dirty="0">
                <a:latin typeface="HGP創英角ﾎﾟｯﾌﾟ体" panose="040B0A00000000000000" pitchFamily="50" charset="-128"/>
                <a:ea typeface="HGP創英角ﾎﾟｯﾌﾟ体" panose="040B0A00000000000000" pitchFamily="50" charset="-128"/>
              </a:rPr>
              <a:t>建設業</a:t>
            </a:r>
            <a:r>
              <a:rPr lang="ja-JP" altLang="en-US" sz="4000" dirty="0" smtClean="0">
                <a:latin typeface="HGP創英角ﾎﾟｯﾌﾟ体" panose="040B0A00000000000000" pitchFamily="50" charset="-128"/>
                <a:ea typeface="HGP創英角ﾎﾟｯﾌﾟ体" panose="040B0A00000000000000" pitchFamily="50" charset="-128"/>
              </a:rPr>
              <a:t>の死亡災害の９割は作業員の不安全行動が原因です！</a:t>
            </a:r>
            <a:endParaRPr kumimoji="1" lang="ja-JP" altLang="en-US" sz="4000" dirty="0">
              <a:latin typeface="HGP創英角ﾎﾟｯﾌﾟ体" panose="040B0A00000000000000" pitchFamily="50" charset="-128"/>
              <a:ea typeface="HGP創英角ﾎﾟｯﾌﾟ体" panose="040B0A00000000000000" pitchFamily="50" charset="-128"/>
            </a:endParaRPr>
          </a:p>
        </p:txBody>
      </p:sp>
      <p:pic>
        <p:nvPicPr>
          <p:cNvPr id="3" name="Picture 2" descr="http://172.31.4.21/content/kakubumon/doboku/genba-powerup-item/html/natsumidesign/19%20kikenyochi/K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140968"/>
            <a:ext cx="3552395"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172.31.4.21/content/kakubumon/doboku/genba-powerup-item/html/natsumidesign/8kandentyuui/8sagyou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3787" y="2132856"/>
            <a:ext cx="1871578" cy="249543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172.31.4.21/content/kakubumon/doboku/genba-powerup-item/html/natsumidesign/4juukityuui/4sagyou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8214" y="2420888"/>
            <a:ext cx="2612058" cy="1959044"/>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172.31.4.21/content/kakubumon/doboku/genba-powerup-item/html/natsumidesign/2tsuirakutyuui/2sagyou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9751" y="4365104"/>
            <a:ext cx="1782197"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172.31.4.21/content/kakubumon/doboku/genba-powerup-item/html/natsumidesign/11kaityuutenraku/11sagyouin.png"/>
          <p:cNvPicPr>
            <a:picLocks noChangeAspect="1" noChangeArrowheads="1"/>
          </p:cNvPicPr>
          <p:nvPr/>
        </p:nvPicPr>
        <p:blipFill>
          <a:blip r:embed="rId6"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6948264" y="4144359"/>
            <a:ext cx="1947757" cy="2597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863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27584" y="6072692"/>
            <a:ext cx="6408712" cy="369332"/>
          </a:xfrm>
          <a:prstGeom prst="rect">
            <a:avLst/>
          </a:prstGeom>
          <a:noFill/>
        </p:spPr>
        <p:txBody>
          <a:bodyPr wrap="square" rtlCol="0">
            <a:spAutoFit/>
          </a:bodyPr>
          <a:lstStyle/>
          <a:p>
            <a:r>
              <a:rPr kumimoji="1" lang="ja-JP" altLang="en-US" dirty="0" smtClean="0">
                <a:solidFill>
                  <a:srgbClr val="C00000"/>
                </a:solidFill>
              </a:rPr>
              <a:t>Ｑ：これから皆さんがする仕事で必要な資格を知っていますか？</a:t>
            </a:r>
            <a:endParaRPr kumimoji="1" lang="ja-JP" altLang="en-US" dirty="0">
              <a:solidFill>
                <a:srgbClr val="C00000"/>
              </a:solidFill>
            </a:endParaRPr>
          </a:p>
        </p:txBody>
      </p:sp>
      <p:sp>
        <p:nvSpPr>
          <p:cNvPr id="2" name="正方形/長方形 1"/>
          <p:cNvSpPr/>
          <p:nvPr/>
        </p:nvSpPr>
        <p:spPr>
          <a:xfrm>
            <a:off x="467544" y="500402"/>
            <a:ext cx="8496944" cy="5447645"/>
          </a:xfrm>
          <a:prstGeom prst="rect">
            <a:avLst/>
          </a:prstGeom>
        </p:spPr>
        <p:txBody>
          <a:bodyPr wrap="square">
            <a:spAutoFit/>
          </a:bodyPr>
          <a:lstStyle/>
          <a:p>
            <a:r>
              <a:rPr lang="ja-JP" altLang="en-US" sz="2800" dirty="0" smtClean="0">
                <a:solidFill>
                  <a:srgbClr val="C00000"/>
                </a:solidFill>
              </a:rPr>
              <a:t>（５）無資格作業は禁止です</a:t>
            </a:r>
            <a:endParaRPr lang="en-US" altLang="ja-JP" sz="2800" dirty="0" smtClean="0">
              <a:solidFill>
                <a:srgbClr val="C00000"/>
              </a:solidFill>
            </a:endParaRPr>
          </a:p>
          <a:p>
            <a:r>
              <a:rPr lang="ja-JP" altLang="en-US" sz="2400" dirty="0">
                <a:solidFill>
                  <a:srgbClr val="C00000"/>
                </a:solidFill>
              </a:rPr>
              <a:t>　</a:t>
            </a:r>
            <a:r>
              <a:rPr lang="ja-JP" altLang="en-US" sz="2400" dirty="0" smtClean="0">
                <a:solidFill>
                  <a:srgbClr val="C00000"/>
                </a:solidFill>
              </a:rPr>
              <a:t>　</a:t>
            </a:r>
            <a:r>
              <a:rPr lang="ja-JP" altLang="en-US" sz="2400" dirty="0" smtClean="0"/>
              <a:t>資格制度とは？</a:t>
            </a:r>
            <a:endParaRPr lang="en-US" altLang="ja-JP" sz="2400" dirty="0" smtClean="0"/>
          </a:p>
          <a:p>
            <a:r>
              <a:rPr lang="ja-JP" altLang="en-US" sz="2400" dirty="0" smtClean="0"/>
              <a:t>　　●多くの死亡重大災害が発生したため、必要な知識と技能</a:t>
            </a:r>
            <a:endParaRPr lang="en-US" altLang="ja-JP" sz="2400" dirty="0" smtClean="0"/>
          </a:p>
          <a:p>
            <a:r>
              <a:rPr lang="ja-JP" altLang="en-US" sz="2400" dirty="0"/>
              <a:t>　</a:t>
            </a:r>
            <a:r>
              <a:rPr lang="ja-JP" altLang="en-US" sz="2400" dirty="0" smtClean="0"/>
              <a:t>　　の両方を身につけた人にだけ作業を許可するしくみ</a:t>
            </a:r>
            <a:endParaRPr lang="en-US" altLang="ja-JP" sz="2400" dirty="0" smtClean="0"/>
          </a:p>
          <a:p>
            <a:r>
              <a:rPr lang="ja-JP" altLang="en-US" sz="2400" dirty="0" smtClean="0"/>
              <a:t>　　●作業の危険度により３段階に分かれている</a:t>
            </a:r>
            <a:endParaRPr lang="en-US" altLang="ja-JP" sz="2400" dirty="0" smtClean="0"/>
          </a:p>
          <a:p>
            <a:r>
              <a:rPr lang="ja-JP" altLang="en-US" sz="2400" dirty="0"/>
              <a:t>　</a:t>
            </a:r>
            <a:r>
              <a:rPr lang="ja-JP" altLang="en-US" sz="2400" dirty="0" smtClean="0"/>
              <a:t>　　　</a:t>
            </a:r>
            <a:r>
              <a:rPr lang="ja-JP" altLang="en-US" sz="2400" dirty="0" smtClean="0">
                <a:solidFill>
                  <a:srgbClr val="7030A0"/>
                </a:solidFill>
              </a:rPr>
              <a:t>免　　　許</a:t>
            </a:r>
            <a:r>
              <a:rPr lang="ja-JP" altLang="en-US" sz="2400" dirty="0" smtClean="0"/>
              <a:t>：国が行う試験の合格者</a:t>
            </a:r>
            <a:endParaRPr lang="en-US" altLang="ja-JP" sz="2400" dirty="0" smtClean="0"/>
          </a:p>
          <a:p>
            <a:r>
              <a:rPr lang="ja-JP" altLang="en-US" sz="2400" dirty="0"/>
              <a:t>　</a:t>
            </a:r>
            <a:r>
              <a:rPr lang="ja-JP" altLang="en-US" sz="2400" dirty="0" smtClean="0"/>
              <a:t>　　　</a:t>
            </a:r>
            <a:r>
              <a:rPr lang="ja-JP" altLang="en-US" sz="2400" dirty="0" smtClean="0">
                <a:solidFill>
                  <a:srgbClr val="7030A0"/>
                </a:solidFill>
              </a:rPr>
              <a:t>技能講習</a:t>
            </a:r>
            <a:r>
              <a:rPr lang="ja-JP" altLang="en-US" sz="2400" dirty="0" smtClean="0"/>
              <a:t>：登録教習機関が行う講習の修了者</a:t>
            </a:r>
            <a:endParaRPr lang="en-US" altLang="ja-JP" sz="2400" dirty="0" smtClean="0"/>
          </a:p>
          <a:p>
            <a:r>
              <a:rPr lang="ja-JP" altLang="en-US" sz="2400" dirty="0"/>
              <a:t>　</a:t>
            </a:r>
            <a:r>
              <a:rPr lang="ja-JP" altLang="en-US" sz="2400" dirty="0" smtClean="0"/>
              <a:t>　　　</a:t>
            </a:r>
            <a:r>
              <a:rPr lang="ja-JP" altLang="en-US" sz="2400" dirty="0" smtClean="0">
                <a:solidFill>
                  <a:srgbClr val="7030A0"/>
                </a:solidFill>
              </a:rPr>
              <a:t>特別教育</a:t>
            </a:r>
            <a:r>
              <a:rPr lang="ja-JP" altLang="en-US" sz="2400" dirty="0" smtClean="0"/>
              <a:t>：事業主が行う教育修了者</a:t>
            </a:r>
            <a:endParaRPr lang="en-US" altLang="ja-JP" sz="2400" dirty="0" smtClean="0"/>
          </a:p>
          <a:p>
            <a:endParaRPr lang="en-US" altLang="ja-JP" sz="2400" dirty="0"/>
          </a:p>
          <a:p>
            <a:r>
              <a:rPr lang="ja-JP" altLang="en-US" sz="2400" dirty="0" smtClean="0"/>
              <a:t>　　簡単に見えても多くの知識と経験が必要な仕事です</a:t>
            </a:r>
            <a:endParaRPr lang="en-US" altLang="ja-JP" sz="2400" dirty="0" smtClean="0"/>
          </a:p>
          <a:p>
            <a:endParaRPr lang="en-US" altLang="ja-JP" sz="2400" dirty="0" smtClean="0"/>
          </a:p>
          <a:p>
            <a:r>
              <a:rPr lang="ja-JP" altLang="en-US" sz="2000" dirty="0"/>
              <a:t>　</a:t>
            </a:r>
            <a:r>
              <a:rPr lang="ja-JP" altLang="en-US" sz="2000" dirty="0" smtClean="0"/>
              <a:t>　</a:t>
            </a:r>
            <a:r>
              <a:rPr lang="en-US" altLang="ja-JP" sz="2000" dirty="0" smtClean="0"/>
              <a:t>※</a:t>
            </a:r>
            <a:r>
              <a:rPr lang="ja-JP" altLang="en-US" sz="2000" dirty="0" smtClean="0"/>
              <a:t>作業によっては資格者の中から特定の個人を指名しています。</a:t>
            </a:r>
            <a:endParaRPr lang="en-US" altLang="ja-JP" sz="2000" dirty="0" smtClean="0"/>
          </a:p>
          <a:p>
            <a:r>
              <a:rPr lang="ja-JP" altLang="en-US" sz="2000" dirty="0"/>
              <a:t>　</a:t>
            </a:r>
            <a:r>
              <a:rPr lang="ja-JP" altLang="en-US" sz="2000" dirty="0" smtClean="0"/>
              <a:t>　　　資格者だからといって勝手に作業しないでください。</a:t>
            </a:r>
            <a:endParaRPr lang="en-US" altLang="ja-JP" sz="2000" dirty="0" smtClean="0"/>
          </a:p>
          <a:p>
            <a:endParaRPr lang="en-US" altLang="ja-JP" sz="2000" dirty="0" smtClean="0"/>
          </a:p>
          <a:p>
            <a:r>
              <a:rPr lang="ja-JP" altLang="en-US" sz="2000" dirty="0"/>
              <a:t>　</a:t>
            </a:r>
            <a:r>
              <a:rPr lang="ja-JP" altLang="en-US" sz="2000" dirty="0" smtClean="0"/>
              <a:t>　（例：玉掛け、車両系建設機械の運転、足場組立解体作業主任者等）</a:t>
            </a:r>
            <a:endParaRPr lang="en-US" altLang="ja-JP" dirty="0">
              <a:solidFill>
                <a:srgbClr val="C00000"/>
              </a:solidFill>
            </a:endParaRPr>
          </a:p>
        </p:txBody>
      </p:sp>
    </p:spTree>
    <p:extLst>
      <p:ext uri="{BB962C8B-B14F-4D97-AF65-F5344CB8AC3E}">
        <p14:creationId xmlns:p14="http://schemas.microsoft.com/office/powerpoint/2010/main" val="241090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836712"/>
            <a:ext cx="8568951" cy="2985433"/>
          </a:xfrm>
          <a:prstGeom prst="rect">
            <a:avLst/>
          </a:prstGeom>
        </p:spPr>
        <p:txBody>
          <a:bodyPr wrap="square">
            <a:spAutoFit/>
          </a:bodyPr>
          <a:lstStyle/>
          <a:p>
            <a:r>
              <a:rPr lang="ja-JP" altLang="en-US" sz="2800" dirty="0" smtClean="0">
                <a:solidFill>
                  <a:srgbClr val="C00000"/>
                </a:solidFill>
              </a:rPr>
              <a:t>（６）作業手順をチェックして安全対策を話し合いましょう</a:t>
            </a:r>
            <a:endParaRPr lang="en-US" altLang="ja-JP" sz="2800" dirty="0" smtClean="0">
              <a:solidFill>
                <a:srgbClr val="C00000"/>
              </a:solidFill>
            </a:endParaRPr>
          </a:p>
          <a:p>
            <a:endParaRPr lang="en-US" altLang="ja-JP" sz="2000" dirty="0" smtClean="0"/>
          </a:p>
          <a:p>
            <a:r>
              <a:rPr lang="ja-JP" altLang="en-US" sz="2000" dirty="0" smtClean="0"/>
              <a:t>●昔から「段取り八分」と言います</a:t>
            </a:r>
            <a:endParaRPr lang="en-US" altLang="ja-JP" sz="2000" dirty="0" smtClean="0"/>
          </a:p>
          <a:p>
            <a:r>
              <a:rPr lang="ja-JP" altLang="en-US" sz="2000" dirty="0" smtClean="0"/>
              <a:t>　安全に早く、良い仕事をするには、仕事の前に、「方法、順序、役割、予想</a:t>
            </a:r>
            <a:endParaRPr lang="en-US" altLang="ja-JP" sz="2000" dirty="0" smtClean="0"/>
          </a:p>
          <a:p>
            <a:r>
              <a:rPr lang="ja-JP" altLang="en-US" sz="2000" dirty="0"/>
              <a:t>　</a:t>
            </a:r>
            <a:r>
              <a:rPr lang="ja-JP" altLang="en-US" sz="2000" dirty="0" smtClean="0"/>
              <a:t>される災害とその対策」の確認が不可欠です。これを書いたものが「作業</a:t>
            </a:r>
            <a:endParaRPr lang="en-US" altLang="ja-JP" sz="2000" dirty="0" smtClean="0"/>
          </a:p>
          <a:p>
            <a:r>
              <a:rPr lang="ja-JP" altLang="en-US" sz="2000" dirty="0"/>
              <a:t>　</a:t>
            </a:r>
            <a:r>
              <a:rPr lang="ja-JP" altLang="en-US" sz="2000" dirty="0" smtClean="0"/>
              <a:t>手順書」です。</a:t>
            </a:r>
            <a:endParaRPr lang="en-US" altLang="ja-JP" sz="2000" dirty="0" smtClean="0"/>
          </a:p>
          <a:p>
            <a:endParaRPr lang="en-US" altLang="ja-JP" sz="2000" dirty="0" smtClean="0"/>
          </a:p>
          <a:p>
            <a:r>
              <a:rPr lang="ja-JP" altLang="en-US" sz="2000" dirty="0" smtClean="0"/>
              <a:t>●特に安全のことを言えばどんな時に、どれくらい危ないかを考えて、対策は少しぐらいウッカリ、ボンヤリしても大丈夫な対策（設備）をする事が大切です。</a:t>
            </a:r>
            <a:endParaRPr lang="en-US" altLang="ja-JP" sz="2000" dirty="0" smtClean="0"/>
          </a:p>
        </p:txBody>
      </p:sp>
      <p:pic>
        <p:nvPicPr>
          <p:cNvPr id="14338" name="Picture 2" descr="http://172.31.4.21/content/kakubumon/doboku/genba-powerup-item/html/natsumidesign/16%20koshi/sagyoui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3299" y="4199792"/>
            <a:ext cx="2716693" cy="203752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172.31.4.21/content/kakubumon/doboku/genba-powerup-item/html/natsumidesign/7yubitsumetyuui/7sagyou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9219" y="3861048"/>
            <a:ext cx="1971013" cy="2628018"/>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172.31.4.21/content/kakubumon/doboku/genba-powerup-item/html/natsumidesign/4juukityuui/4sagyou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20" y="4213062"/>
            <a:ext cx="2730354" cy="2047765"/>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172.31.4.21/content/kakubumon/doboku/genba-powerup-item/html/natsumidesign/2tsuirakutyuui/2sagyou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87" y="3956572"/>
            <a:ext cx="1728191" cy="230425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755576" y="6381328"/>
            <a:ext cx="1368152" cy="369332"/>
          </a:xfrm>
          <a:prstGeom prst="rect">
            <a:avLst/>
          </a:prstGeom>
          <a:solidFill>
            <a:schemeClr val="tx1"/>
          </a:solidFill>
        </p:spPr>
        <p:txBody>
          <a:bodyPr wrap="square" rtlCol="0">
            <a:spAutoFit/>
          </a:bodyPr>
          <a:lstStyle/>
          <a:p>
            <a:pPr algn="ctr"/>
            <a:r>
              <a:rPr kumimoji="1" lang="ja-JP" altLang="en-US" b="1" dirty="0" smtClean="0">
                <a:solidFill>
                  <a:schemeClr val="bg1"/>
                </a:solidFill>
              </a:rPr>
              <a:t>重　い</a:t>
            </a:r>
            <a:endParaRPr kumimoji="1" lang="ja-JP" altLang="en-US" b="1" dirty="0">
              <a:solidFill>
                <a:schemeClr val="bg1"/>
              </a:solidFill>
            </a:endParaRPr>
          </a:p>
        </p:txBody>
      </p:sp>
      <p:sp>
        <p:nvSpPr>
          <p:cNvPr id="10" name="テキスト ボックス 9"/>
          <p:cNvSpPr txBox="1"/>
          <p:nvPr/>
        </p:nvSpPr>
        <p:spPr>
          <a:xfrm>
            <a:off x="2843808" y="6381328"/>
            <a:ext cx="1368152" cy="369332"/>
          </a:xfrm>
          <a:prstGeom prst="rect">
            <a:avLst/>
          </a:prstGeom>
          <a:solidFill>
            <a:schemeClr val="tx1"/>
          </a:solidFill>
        </p:spPr>
        <p:txBody>
          <a:bodyPr wrap="square" rtlCol="0">
            <a:spAutoFit/>
          </a:bodyPr>
          <a:lstStyle/>
          <a:p>
            <a:pPr algn="ctr"/>
            <a:r>
              <a:rPr lang="ja-JP" altLang="en-US" b="1" dirty="0" smtClean="0">
                <a:solidFill>
                  <a:schemeClr val="bg1"/>
                </a:solidFill>
              </a:rPr>
              <a:t>軽</a:t>
            </a:r>
            <a:r>
              <a:rPr kumimoji="1" lang="ja-JP" altLang="en-US" b="1" dirty="0" smtClean="0">
                <a:solidFill>
                  <a:schemeClr val="bg1"/>
                </a:solidFill>
              </a:rPr>
              <a:t>　い</a:t>
            </a:r>
            <a:endParaRPr kumimoji="1" lang="ja-JP" altLang="en-US" b="1" dirty="0">
              <a:solidFill>
                <a:schemeClr val="bg1"/>
              </a:solidFill>
            </a:endParaRPr>
          </a:p>
        </p:txBody>
      </p:sp>
      <p:sp>
        <p:nvSpPr>
          <p:cNvPr id="11" name="テキスト ボックス 10"/>
          <p:cNvSpPr txBox="1"/>
          <p:nvPr/>
        </p:nvSpPr>
        <p:spPr>
          <a:xfrm>
            <a:off x="4932040" y="6381328"/>
            <a:ext cx="1368152" cy="369332"/>
          </a:xfrm>
          <a:prstGeom prst="rect">
            <a:avLst/>
          </a:prstGeom>
          <a:solidFill>
            <a:schemeClr val="tx1"/>
          </a:solidFill>
        </p:spPr>
        <p:txBody>
          <a:bodyPr wrap="square" rtlCol="0">
            <a:spAutoFit/>
          </a:bodyPr>
          <a:lstStyle/>
          <a:p>
            <a:pPr algn="ctr"/>
            <a:r>
              <a:rPr lang="ja-JP" altLang="en-US" b="1" dirty="0" smtClean="0">
                <a:solidFill>
                  <a:schemeClr val="bg1"/>
                </a:solidFill>
              </a:rPr>
              <a:t>よく</a:t>
            </a:r>
            <a:r>
              <a:rPr lang="ja-JP" altLang="en-US" b="1" dirty="0">
                <a:solidFill>
                  <a:schemeClr val="bg1"/>
                </a:solidFill>
              </a:rPr>
              <a:t>起こる</a:t>
            </a:r>
            <a:endParaRPr kumimoji="1" lang="ja-JP" altLang="en-US" b="1" dirty="0">
              <a:solidFill>
                <a:schemeClr val="bg1"/>
              </a:solidFill>
            </a:endParaRPr>
          </a:p>
        </p:txBody>
      </p:sp>
      <p:sp>
        <p:nvSpPr>
          <p:cNvPr id="12" name="テキスト ボックス 11"/>
          <p:cNvSpPr txBox="1"/>
          <p:nvPr/>
        </p:nvSpPr>
        <p:spPr>
          <a:xfrm>
            <a:off x="6876256" y="6381328"/>
            <a:ext cx="2123728" cy="369332"/>
          </a:xfrm>
          <a:prstGeom prst="rect">
            <a:avLst/>
          </a:prstGeom>
          <a:solidFill>
            <a:schemeClr val="tx1"/>
          </a:solidFill>
        </p:spPr>
        <p:txBody>
          <a:bodyPr wrap="square" rtlCol="0">
            <a:spAutoFit/>
          </a:bodyPr>
          <a:lstStyle/>
          <a:p>
            <a:pPr algn="ctr"/>
            <a:r>
              <a:rPr lang="ja-JP" altLang="en-US" b="1" dirty="0" smtClean="0">
                <a:solidFill>
                  <a:schemeClr val="bg1"/>
                </a:solidFill>
              </a:rPr>
              <a:t>あまり起きない</a:t>
            </a:r>
            <a:endParaRPr kumimoji="1" lang="ja-JP" altLang="en-US" b="1" dirty="0">
              <a:solidFill>
                <a:schemeClr val="bg1"/>
              </a:solidFill>
            </a:endParaRPr>
          </a:p>
        </p:txBody>
      </p:sp>
    </p:spTree>
    <p:extLst>
      <p:ext uri="{BB962C8B-B14F-4D97-AF65-F5344CB8AC3E}">
        <p14:creationId xmlns:p14="http://schemas.microsoft.com/office/powerpoint/2010/main" val="2541067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39552" y="692696"/>
            <a:ext cx="8136904" cy="3662541"/>
          </a:xfrm>
          <a:prstGeom prst="rect">
            <a:avLst/>
          </a:prstGeom>
        </p:spPr>
        <p:txBody>
          <a:bodyPr wrap="square">
            <a:spAutoFit/>
          </a:bodyPr>
          <a:lstStyle/>
          <a:p>
            <a:r>
              <a:rPr lang="ja-JP" altLang="en-US" sz="2000" dirty="0"/>
              <a:t>●最近こんな考えで</a:t>
            </a:r>
            <a:r>
              <a:rPr lang="ja-JP" altLang="en-US" sz="2000" dirty="0" smtClean="0"/>
              <a:t>やってます→</a:t>
            </a:r>
            <a:r>
              <a:rPr lang="ja-JP" altLang="en-US" sz="3200" dirty="0" smtClean="0">
                <a:solidFill>
                  <a:srgbClr val="C00000"/>
                </a:solidFill>
              </a:rPr>
              <a:t>リスクアセスメント</a:t>
            </a:r>
            <a:endParaRPr lang="en-US" altLang="ja-JP" sz="3200" dirty="0">
              <a:solidFill>
                <a:srgbClr val="C00000"/>
              </a:solidFill>
            </a:endParaRPr>
          </a:p>
          <a:p>
            <a:r>
              <a:rPr lang="ja-JP" altLang="en-US" sz="2000" dirty="0"/>
              <a:t>　</a:t>
            </a:r>
            <a:endParaRPr lang="en-US" altLang="ja-JP" sz="2000" dirty="0" smtClean="0"/>
          </a:p>
          <a:p>
            <a:r>
              <a:rPr lang="ja-JP" altLang="en-US" sz="2000" dirty="0" smtClean="0"/>
              <a:t>１</a:t>
            </a:r>
            <a:r>
              <a:rPr lang="ja-JP" altLang="en-US" sz="2000" dirty="0"/>
              <a:t>）ケガは骨折などの大ケガと、例えば転んでひざをすりむいたというような小さいケガがあります。</a:t>
            </a:r>
            <a:r>
              <a:rPr lang="ja-JP" altLang="en-US" sz="2000" u="sng" dirty="0">
                <a:solidFill>
                  <a:srgbClr val="C00000"/>
                </a:solidFill>
              </a:rPr>
              <a:t>「ケガには大きさがある」</a:t>
            </a:r>
            <a:endParaRPr lang="en-US" altLang="ja-JP" sz="2000" u="sng" dirty="0">
              <a:solidFill>
                <a:srgbClr val="C00000"/>
              </a:solidFill>
            </a:endParaRPr>
          </a:p>
          <a:p>
            <a:endParaRPr lang="en-US" altLang="ja-JP" sz="2000" dirty="0" smtClean="0"/>
          </a:p>
          <a:p>
            <a:r>
              <a:rPr lang="ja-JP" altLang="en-US" sz="2000" dirty="0" smtClean="0"/>
              <a:t>２</a:t>
            </a:r>
            <a:r>
              <a:rPr lang="ja-JP" altLang="en-US" sz="2000" dirty="0"/>
              <a:t>）また、家庭内であれば階段から落ちてケガをするようなよく起きるケガと、最近ではあまり起きない感電のケガがあります。</a:t>
            </a:r>
            <a:r>
              <a:rPr lang="ja-JP" altLang="en-US" sz="2000" u="sng" dirty="0">
                <a:solidFill>
                  <a:srgbClr val="C00000"/>
                </a:solidFill>
              </a:rPr>
              <a:t>「ケガにより確率が違う」</a:t>
            </a:r>
            <a:endParaRPr lang="en-US" altLang="ja-JP" sz="2000" u="sng" dirty="0">
              <a:solidFill>
                <a:srgbClr val="C00000"/>
              </a:solidFill>
            </a:endParaRPr>
          </a:p>
          <a:p>
            <a:endParaRPr lang="en-US" altLang="ja-JP" sz="2000" dirty="0" smtClean="0"/>
          </a:p>
          <a:p>
            <a:r>
              <a:rPr lang="ja-JP" altLang="en-US" sz="2000" dirty="0" smtClean="0"/>
              <a:t>３</a:t>
            </a:r>
            <a:r>
              <a:rPr lang="ja-JP" altLang="en-US" sz="2000" dirty="0"/>
              <a:t>）ところで、現場ではたくさんの危険があります。その予想される危険が本当に発生した場合のことを考えれば、大きなケガやよく起きるものについては優先的に対策を十分にしておく必要があります。</a:t>
            </a:r>
            <a:endParaRPr lang="en-US" altLang="ja-JP" sz="2000" dirty="0"/>
          </a:p>
        </p:txBody>
      </p:sp>
      <p:sp>
        <p:nvSpPr>
          <p:cNvPr id="3" name="正方形/長方形 2"/>
          <p:cNvSpPr/>
          <p:nvPr/>
        </p:nvSpPr>
        <p:spPr>
          <a:xfrm>
            <a:off x="619774" y="4653136"/>
            <a:ext cx="7920880" cy="1938992"/>
          </a:xfrm>
          <a:prstGeom prst="rect">
            <a:avLst/>
          </a:prstGeom>
        </p:spPr>
        <p:txBody>
          <a:bodyPr wrap="square">
            <a:spAutoFit/>
          </a:bodyPr>
          <a:lstStyle/>
          <a:p>
            <a:r>
              <a:rPr lang="ja-JP" altLang="en-US" sz="2000" dirty="0" smtClean="0"/>
              <a:t>４</a:t>
            </a:r>
            <a:r>
              <a:rPr lang="ja-JP" altLang="en-US" sz="2000" dirty="0"/>
              <a:t>）この考え方をリスクアセスメントと言います。リスクアセスメントをもとに作業手順が作られています。</a:t>
            </a:r>
            <a:endParaRPr lang="en-US" altLang="ja-JP" sz="2000" dirty="0"/>
          </a:p>
          <a:p>
            <a:endParaRPr lang="en-US" altLang="ja-JP" sz="2000" dirty="0" smtClean="0"/>
          </a:p>
          <a:p>
            <a:r>
              <a:rPr lang="ja-JP" altLang="en-US" sz="2000" dirty="0" smtClean="0"/>
              <a:t>５</a:t>
            </a:r>
            <a:r>
              <a:rPr lang="ja-JP" altLang="en-US" sz="2000" dirty="0"/>
              <a:t>）今日お願いしたいことは、今度、新しく入場する東洋建設の現場での作業手順について、特に「予想される災害」「対策」について一人ひとりよくチェックして、よく打ち合わせしてください</a:t>
            </a:r>
            <a:r>
              <a:rPr lang="ja-JP" altLang="en-US" sz="2000" dirty="0" smtClean="0"/>
              <a:t>。</a:t>
            </a:r>
            <a:r>
              <a:rPr lang="ja-JP" altLang="en-US" sz="2000" dirty="0">
                <a:solidFill>
                  <a:srgbClr val="C00000"/>
                </a:solidFill>
              </a:rPr>
              <a:t>　</a:t>
            </a:r>
            <a:endParaRPr lang="en-US" altLang="ja-JP" sz="2000" dirty="0">
              <a:solidFill>
                <a:srgbClr val="C00000"/>
              </a:solidFill>
            </a:endParaRPr>
          </a:p>
        </p:txBody>
      </p:sp>
    </p:spTree>
    <p:extLst>
      <p:ext uri="{BB962C8B-B14F-4D97-AF65-F5344CB8AC3E}">
        <p14:creationId xmlns:p14="http://schemas.microsoft.com/office/powerpoint/2010/main" val="3075734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5576" y="6165304"/>
            <a:ext cx="6246745" cy="369332"/>
          </a:xfrm>
          <a:prstGeom prst="rect">
            <a:avLst/>
          </a:prstGeom>
          <a:noFill/>
        </p:spPr>
        <p:txBody>
          <a:bodyPr wrap="square" rtlCol="0">
            <a:spAutoFit/>
          </a:bodyPr>
          <a:lstStyle/>
          <a:p>
            <a:r>
              <a:rPr lang="en-US" altLang="ja-JP" b="1" dirty="0" smtClean="0">
                <a:solidFill>
                  <a:srgbClr val="C00000"/>
                </a:solidFill>
              </a:rPr>
              <a:t>※</a:t>
            </a:r>
            <a:r>
              <a:rPr lang="ja-JP" altLang="en-US" b="1" dirty="0" smtClean="0">
                <a:solidFill>
                  <a:srgbClr val="C00000"/>
                </a:solidFill>
              </a:rPr>
              <a:t>資料（作業手順書）はあなたの職長からもらってください。</a:t>
            </a:r>
            <a:endParaRPr kumimoji="1" lang="ja-JP" altLang="en-US" b="1" dirty="0">
              <a:solidFill>
                <a:srgbClr val="C00000"/>
              </a:solidFill>
            </a:endParaRPr>
          </a:p>
        </p:txBody>
      </p:sp>
      <p:sp>
        <p:nvSpPr>
          <p:cNvPr id="2" name="正方形/長方形 1"/>
          <p:cNvSpPr/>
          <p:nvPr/>
        </p:nvSpPr>
        <p:spPr>
          <a:xfrm>
            <a:off x="404968" y="692696"/>
            <a:ext cx="8352928" cy="3385542"/>
          </a:xfrm>
          <a:prstGeom prst="rect">
            <a:avLst/>
          </a:prstGeom>
        </p:spPr>
        <p:txBody>
          <a:bodyPr wrap="square">
            <a:spAutoFit/>
          </a:bodyPr>
          <a:lstStyle/>
          <a:p>
            <a:r>
              <a:rPr lang="ja-JP" altLang="en-US" sz="2800" dirty="0" smtClean="0">
                <a:solidFill>
                  <a:srgbClr val="C00000"/>
                </a:solidFill>
              </a:rPr>
              <a:t>（７）</a:t>
            </a:r>
            <a:r>
              <a:rPr lang="ja-JP" altLang="en-US" sz="2800" dirty="0">
                <a:solidFill>
                  <a:srgbClr val="C00000"/>
                </a:solidFill>
              </a:rPr>
              <a:t>作業</a:t>
            </a:r>
            <a:r>
              <a:rPr lang="ja-JP" altLang="en-US" sz="2800" dirty="0" smtClean="0">
                <a:solidFill>
                  <a:srgbClr val="C00000"/>
                </a:solidFill>
              </a:rPr>
              <a:t>手順を守りましょう</a:t>
            </a:r>
            <a:endParaRPr lang="en-US" altLang="ja-JP" sz="2800" dirty="0" smtClean="0">
              <a:solidFill>
                <a:srgbClr val="C00000"/>
              </a:solidFill>
            </a:endParaRPr>
          </a:p>
          <a:p>
            <a:r>
              <a:rPr lang="ja-JP" altLang="en-US" dirty="0" smtClean="0">
                <a:solidFill>
                  <a:srgbClr val="C00000"/>
                </a:solidFill>
              </a:rPr>
              <a:t>　</a:t>
            </a:r>
            <a:r>
              <a:rPr lang="ja-JP" altLang="en-US" sz="2400" dirty="0" smtClean="0"/>
              <a:t>●現場では「作業手順」を守りましょう</a:t>
            </a:r>
            <a:endParaRPr lang="en-US" altLang="ja-JP" sz="2400" dirty="0" smtClean="0"/>
          </a:p>
          <a:p>
            <a:r>
              <a:rPr lang="ja-JP" altLang="en-US" sz="2400" dirty="0" smtClean="0"/>
              <a:t>  </a:t>
            </a:r>
            <a:endParaRPr lang="en-US" altLang="ja-JP" sz="2400" dirty="0" smtClean="0"/>
          </a:p>
          <a:p>
            <a:r>
              <a:rPr lang="ja-JP" altLang="en-US" sz="2400" dirty="0" smtClean="0"/>
              <a:t>  ●毎日の作業前にも手順の確認をしましょう。日々、現場</a:t>
            </a:r>
            <a:endParaRPr lang="en-US" altLang="ja-JP" sz="2400" dirty="0" smtClean="0"/>
          </a:p>
          <a:p>
            <a:r>
              <a:rPr lang="en-US" altLang="ja-JP" sz="2400" dirty="0"/>
              <a:t> </a:t>
            </a:r>
            <a:r>
              <a:rPr lang="en-US" altLang="ja-JP" sz="2400" dirty="0" smtClean="0"/>
              <a:t>   </a:t>
            </a:r>
            <a:r>
              <a:rPr lang="ja-JP" altLang="en-US" sz="2400" dirty="0" smtClean="0"/>
              <a:t>（人も場所も周囲の状況も・・・）は変化します</a:t>
            </a:r>
            <a:endParaRPr lang="en-US" altLang="ja-JP" sz="2400" dirty="0" smtClean="0"/>
          </a:p>
          <a:p>
            <a:endParaRPr lang="en-US" altLang="ja-JP" sz="2400" dirty="0" smtClean="0"/>
          </a:p>
          <a:p>
            <a:r>
              <a:rPr lang="ja-JP" altLang="en-US" sz="2400" dirty="0"/>
              <a:t>　</a:t>
            </a:r>
            <a:r>
              <a:rPr lang="ja-JP" altLang="en-US" sz="2400" dirty="0" smtClean="0"/>
              <a:t>●作業中、手順に不具合が生じたら、必ず一旦作業を中止</a:t>
            </a:r>
            <a:endParaRPr lang="en-US" altLang="ja-JP" sz="2400" dirty="0" smtClean="0"/>
          </a:p>
          <a:p>
            <a:r>
              <a:rPr lang="en-US" altLang="ja-JP" sz="2400" dirty="0"/>
              <a:t> </a:t>
            </a:r>
            <a:r>
              <a:rPr lang="en-US" altLang="ja-JP" sz="2400" dirty="0" smtClean="0"/>
              <a:t>      </a:t>
            </a:r>
            <a:r>
              <a:rPr lang="ja-JP" altLang="en-US" sz="2400" dirty="0" smtClean="0"/>
              <a:t>して、検討・処置してから再開しましょう</a:t>
            </a:r>
            <a:endParaRPr lang="en-US" altLang="ja-JP" sz="2400" dirty="0"/>
          </a:p>
          <a:p>
            <a:endParaRPr lang="en-US" altLang="ja-JP" dirty="0">
              <a:solidFill>
                <a:srgbClr val="C00000"/>
              </a:solidFill>
            </a:endParaRPr>
          </a:p>
        </p:txBody>
      </p:sp>
      <p:pic>
        <p:nvPicPr>
          <p:cNvPr id="5" name="図 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03" t="10167" r="18090" b="7934"/>
          <a:stretch/>
        </p:blipFill>
        <p:spPr>
          <a:xfrm>
            <a:off x="971600" y="3925025"/>
            <a:ext cx="2067949" cy="2240279"/>
          </a:xfrm>
          <a:prstGeom prst="rect">
            <a:avLst/>
          </a:prstGeom>
        </p:spPr>
      </p:pic>
      <p:pic>
        <p:nvPicPr>
          <p:cNvPr id="6" name="図 5"/>
          <p:cNvPicPr>
            <a:picLocks noChangeAspect="1"/>
          </p:cNvPicPr>
          <p:nvPr/>
        </p:nvPicPr>
        <p:blipFill rotWithShape="1">
          <a:blip r:embed="rId3"/>
          <a:srcRect b="17613"/>
          <a:stretch/>
        </p:blipFill>
        <p:spPr>
          <a:xfrm>
            <a:off x="3165745" y="3781091"/>
            <a:ext cx="5592151" cy="2240198"/>
          </a:xfrm>
          <a:prstGeom prst="rect">
            <a:avLst/>
          </a:prstGeom>
        </p:spPr>
      </p:pic>
    </p:spTree>
    <p:extLst>
      <p:ext uri="{BB962C8B-B14F-4D97-AF65-F5344CB8AC3E}">
        <p14:creationId xmlns:p14="http://schemas.microsoft.com/office/powerpoint/2010/main" val="995344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505740"/>
            <a:ext cx="4759636" cy="523220"/>
          </a:xfrm>
          <a:prstGeom prst="rect">
            <a:avLst/>
          </a:prstGeom>
        </p:spPr>
        <p:txBody>
          <a:bodyPr wrap="none">
            <a:spAutoFit/>
          </a:bodyPr>
          <a:lstStyle/>
          <a:p>
            <a:r>
              <a:rPr lang="ja-JP" altLang="en-US" sz="2800" dirty="0" smtClean="0">
                <a:solidFill>
                  <a:srgbClr val="C00000"/>
                </a:solidFill>
              </a:rPr>
              <a:t>（８）「東洋安全施工サイクル」</a:t>
            </a:r>
            <a:r>
              <a:rPr lang="ja-JP" altLang="en-US" dirty="0" smtClean="0"/>
              <a:t>　</a:t>
            </a:r>
            <a:endParaRPr lang="en-US" altLang="ja-JP" dirty="0"/>
          </a:p>
        </p:txBody>
      </p:sp>
      <p:sp>
        <p:nvSpPr>
          <p:cNvPr id="4" name="正方形/長方形 3"/>
          <p:cNvSpPr/>
          <p:nvPr/>
        </p:nvSpPr>
        <p:spPr>
          <a:xfrm>
            <a:off x="4492893" y="413407"/>
            <a:ext cx="4464496" cy="707886"/>
          </a:xfrm>
          <a:prstGeom prst="rect">
            <a:avLst/>
          </a:prstGeom>
        </p:spPr>
        <p:txBody>
          <a:bodyPr wrap="square">
            <a:spAutoFit/>
          </a:bodyPr>
          <a:lstStyle/>
          <a:p>
            <a:r>
              <a:rPr lang="ja-JP" altLang="en-US" sz="2000" dirty="0"/>
              <a:t>●全員参加</a:t>
            </a:r>
            <a:r>
              <a:rPr lang="ja-JP" altLang="en-US" sz="2000" dirty="0" smtClean="0"/>
              <a:t>で</a:t>
            </a:r>
            <a:endParaRPr lang="en-US" altLang="ja-JP" sz="2000" dirty="0" smtClean="0"/>
          </a:p>
          <a:p>
            <a:r>
              <a:rPr lang="ja-JP" altLang="en-US" sz="2000" dirty="0" smtClean="0"/>
              <a:t>「東洋安全</a:t>
            </a:r>
            <a:r>
              <a:rPr lang="ja-JP" altLang="en-US" sz="2000" dirty="0"/>
              <a:t>施工サイクル」を回しましょう</a:t>
            </a:r>
          </a:p>
        </p:txBody>
      </p:sp>
      <p:grpSp>
        <p:nvGrpSpPr>
          <p:cNvPr id="8" name="グループ化 7"/>
          <p:cNvGrpSpPr>
            <a:grpSpLocks/>
          </p:cNvGrpSpPr>
          <p:nvPr/>
        </p:nvGrpSpPr>
        <p:grpSpPr bwMode="auto">
          <a:xfrm>
            <a:off x="1060681" y="1772816"/>
            <a:ext cx="6864424" cy="4798467"/>
            <a:chOff x="0" y="0"/>
            <a:chExt cx="5781675" cy="3762375"/>
          </a:xfrm>
        </p:grpSpPr>
        <p:grpSp>
          <p:nvGrpSpPr>
            <p:cNvPr id="9" name="グループ化 8"/>
            <p:cNvGrpSpPr>
              <a:grpSpLocks/>
            </p:cNvGrpSpPr>
            <p:nvPr/>
          </p:nvGrpSpPr>
          <p:grpSpPr bwMode="auto">
            <a:xfrm>
              <a:off x="0" y="0"/>
              <a:ext cx="5781675" cy="3762375"/>
              <a:chOff x="0" y="0"/>
              <a:chExt cx="5781675" cy="3762375"/>
            </a:xfrm>
          </p:grpSpPr>
          <p:pic>
            <p:nvPicPr>
              <p:cNvPr id="11"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5781675" cy="3762375"/>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2" name="グループ化 11"/>
              <p:cNvGrpSpPr>
                <a:grpSpLocks/>
              </p:cNvGrpSpPr>
              <p:nvPr/>
            </p:nvGrpSpPr>
            <p:grpSpPr bwMode="auto">
              <a:xfrm>
                <a:off x="1407543" y="2371725"/>
                <a:ext cx="4164582" cy="1199490"/>
                <a:chOff x="1407543" y="2371725"/>
                <a:chExt cx="4164582" cy="1199490"/>
              </a:xfrm>
            </p:grpSpPr>
            <p:sp>
              <p:nvSpPr>
                <p:cNvPr id="13" name="円/楕円 12"/>
                <p:cNvSpPr/>
                <p:nvPr/>
              </p:nvSpPr>
              <p:spPr>
                <a:xfrm>
                  <a:off x="1407543" y="2910844"/>
                  <a:ext cx="1246674" cy="660371"/>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14" name="テキスト ボックス 1"/>
                <p:cNvSpPr txBox="1"/>
                <p:nvPr/>
              </p:nvSpPr>
              <p:spPr>
                <a:xfrm>
                  <a:off x="1488848" y="3134971"/>
                  <a:ext cx="1165369" cy="29542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300" b="1" dirty="0">
                      <a:latin typeface="+mj-ea"/>
                      <a:ea typeface="+mj-ea"/>
                    </a:rPr>
                    <a:t>安全施工打合せ</a:t>
                  </a:r>
                </a:p>
              </p:txBody>
            </p:sp>
            <p:sp>
              <p:nvSpPr>
                <p:cNvPr id="15" name="円/楕円 14"/>
                <p:cNvSpPr>
                  <a:spLocks noChangeArrowheads="1"/>
                </p:cNvSpPr>
                <p:nvPr/>
              </p:nvSpPr>
              <p:spPr bwMode="auto">
                <a:xfrm>
                  <a:off x="4295775" y="2371725"/>
                  <a:ext cx="1276350" cy="714375"/>
                </a:xfrm>
                <a:prstGeom prst="ellipse">
                  <a:avLst/>
                </a:prstGeom>
                <a:solidFill>
                  <a:srgbClr val="FFFFFF"/>
                </a:solidFill>
                <a:ln w="22225" algn="ctr">
                  <a:solidFill>
                    <a:srgbClr val="000000"/>
                  </a:solidFill>
                  <a:round/>
                  <a:headEnd/>
                  <a:tailEnd/>
                </a:ln>
              </p:spPr>
              <p:txBody>
                <a:bodyPr/>
                <a:lstStyle/>
                <a:p>
                  <a:endParaRPr lang="ja-JP" altLang="en-US"/>
                </a:p>
              </p:txBody>
            </p:sp>
          </p:grpSp>
        </p:grpSp>
        <p:sp>
          <p:nvSpPr>
            <p:cNvPr id="10" name="テキスト ボックス 40"/>
            <p:cNvSpPr txBox="1"/>
            <p:nvPr/>
          </p:nvSpPr>
          <p:spPr>
            <a:xfrm>
              <a:off x="4291087" y="2597003"/>
              <a:ext cx="1427351" cy="45183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ts val="1300"/>
                </a:lnSpc>
                <a:spcBef>
                  <a:spcPts val="0"/>
                </a:spcBef>
                <a:spcAft>
                  <a:spcPts val="0"/>
                </a:spcAft>
                <a:buClrTx/>
                <a:buSzTx/>
                <a:buFontTx/>
                <a:buNone/>
                <a:tabLst/>
                <a:defRPr/>
              </a:pPr>
              <a:r>
                <a:rPr kumimoji="1" lang="ja-JP" altLang="en-US" sz="1300" b="1" i="0" u="none" strike="noStrike" kern="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rPr>
                <a:t>作業所長の巡視</a:t>
              </a:r>
              <a:endParaRPr kumimoji="1" lang="en-US" altLang="ja-JP" sz="1300" b="1" i="0" u="none" strike="noStrike" kern="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1" lang="ja-JP" altLang="en-US" sz="1300" b="1" i="0" u="none" strike="noStrike" kern="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rPr>
                <a:t>（声かけ・問いかけ）</a:t>
              </a:r>
            </a:p>
          </p:txBody>
        </p:sp>
      </p:grpSp>
      <p:sp>
        <p:nvSpPr>
          <p:cNvPr id="2" name="テキスト ボックス 1"/>
          <p:cNvSpPr txBox="1"/>
          <p:nvPr/>
        </p:nvSpPr>
        <p:spPr>
          <a:xfrm>
            <a:off x="782841" y="1258662"/>
            <a:ext cx="3501127" cy="369332"/>
          </a:xfrm>
          <a:prstGeom prst="rect">
            <a:avLst/>
          </a:prstGeom>
          <a:noFill/>
        </p:spPr>
        <p:txBody>
          <a:bodyPr wrap="square" rtlCol="0">
            <a:spAutoFit/>
          </a:bodyPr>
          <a:lstStyle/>
          <a:p>
            <a:r>
              <a:rPr kumimoji="1" lang="ja-JP" altLang="en-US" dirty="0" smtClean="0"/>
              <a:t>毎日のサイクル</a:t>
            </a:r>
            <a:endParaRPr kumimoji="1" lang="ja-JP" altLang="en-US" dirty="0"/>
          </a:p>
        </p:txBody>
      </p:sp>
    </p:spTree>
    <p:extLst>
      <p:ext uri="{BB962C8B-B14F-4D97-AF65-F5344CB8AC3E}">
        <p14:creationId xmlns:p14="http://schemas.microsoft.com/office/powerpoint/2010/main" val="985184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486" y="1124744"/>
            <a:ext cx="8096753" cy="56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p:cNvSpPr txBox="1"/>
          <p:nvPr/>
        </p:nvSpPr>
        <p:spPr>
          <a:xfrm>
            <a:off x="782841" y="548680"/>
            <a:ext cx="3501127" cy="369332"/>
          </a:xfrm>
          <a:prstGeom prst="rect">
            <a:avLst/>
          </a:prstGeom>
          <a:noFill/>
        </p:spPr>
        <p:txBody>
          <a:bodyPr wrap="square" rtlCol="0">
            <a:spAutoFit/>
          </a:bodyPr>
          <a:lstStyle/>
          <a:p>
            <a:r>
              <a:rPr kumimoji="1" lang="ja-JP" altLang="en-US" dirty="0" smtClean="0"/>
              <a:t>毎日のサイクル詳細</a:t>
            </a:r>
            <a:endParaRPr kumimoji="1" lang="ja-JP" altLang="en-US" dirty="0"/>
          </a:p>
        </p:txBody>
      </p:sp>
    </p:spTree>
    <p:extLst>
      <p:ext uri="{BB962C8B-B14F-4D97-AF65-F5344CB8AC3E}">
        <p14:creationId xmlns:p14="http://schemas.microsoft.com/office/powerpoint/2010/main" val="2673857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052736"/>
            <a:ext cx="4536504" cy="315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p:cNvSpPr txBox="1"/>
          <p:nvPr/>
        </p:nvSpPr>
        <p:spPr>
          <a:xfrm>
            <a:off x="1619672" y="540741"/>
            <a:ext cx="3501127" cy="369332"/>
          </a:xfrm>
          <a:prstGeom prst="rect">
            <a:avLst/>
          </a:prstGeom>
          <a:noFill/>
        </p:spPr>
        <p:txBody>
          <a:bodyPr wrap="square" rtlCol="0">
            <a:spAutoFit/>
          </a:bodyPr>
          <a:lstStyle/>
          <a:p>
            <a:r>
              <a:rPr lang="ja-JP" altLang="en-US" dirty="0"/>
              <a:t>毎週</a:t>
            </a:r>
            <a:r>
              <a:rPr kumimoji="1" lang="ja-JP" altLang="en-US" dirty="0" smtClean="0"/>
              <a:t>のサイクル</a:t>
            </a:r>
            <a:endParaRPr kumimoji="1" lang="ja-JP" altLang="en-US" dirty="0"/>
          </a:p>
        </p:txBody>
      </p:sp>
      <p:sp>
        <p:nvSpPr>
          <p:cNvPr id="18" name="テキスト ボックス 17"/>
          <p:cNvSpPr txBox="1"/>
          <p:nvPr/>
        </p:nvSpPr>
        <p:spPr>
          <a:xfrm>
            <a:off x="5391353" y="535982"/>
            <a:ext cx="3501127" cy="369332"/>
          </a:xfrm>
          <a:prstGeom prst="rect">
            <a:avLst/>
          </a:prstGeom>
          <a:noFill/>
        </p:spPr>
        <p:txBody>
          <a:bodyPr wrap="square" rtlCol="0">
            <a:spAutoFit/>
          </a:bodyPr>
          <a:lstStyle/>
          <a:p>
            <a:pPr algn="ctr"/>
            <a:r>
              <a:rPr kumimoji="1" lang="ja-JP" altLang="en-US" dirty="0" smtClean="0"/>
              <a:t>毎月のサイクル</a:t>
            </a:r>
            <a:endParaRPr kumimoji="1" lang="ja-JP" altLang="en-US" dirty="0"/>
          </a:p>
        </p:txBody>
      </p:sp>
      <p:pic>
        <p:nvPicPr>
          <p:cNvPr id="19" name="図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201" y="1179108"/>
            <a:ext cx="4457303" cy="282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テキスト ボックス 19"/>
          <p:cNvSpPr txBox="1"/>
          <p:nvPr/>
        </p:nvSpPr>
        <p:spPr>
          <a:xfrm>
            <a:off x="2799065" y="3645024"/>
            <a:ext cx="3501127" cy="369332"/>
          </a:xfrm>
          <a:prstGeom prst="rect">
            <a:avLst/>
          </a:prstGeom>
          <a:noFill/>
        </p:spPr>
        <p:txBody>
          <a:bodyPr wrap="square" rtlCol="0">
            <a:spAutoFit/>
          </a:bodyPr>
          <a:lstStyle/>
          <a:p>
            <a:pPr algn="ctr"/>
            <a:r>
              <a:rPr lang="ja-JP" altLang="en-US" dirty="0"/>
              <a:t>随時実施</a:t>
            </a:r>
            <a:endParaRPr kumimoji="1" lang="ja-JP" altLang="en-US" dirty="0"/>
          </a:p>
        </p:txBody>
      </p:sp>
      <p:pic>
        <p:nvPicPr>
          <p:cNvPr id="21" name="図 20"/>
          <p:cNvPicPr>
            <a:picLocks noChangeAspect="1" noChangeArrowheads="1"/>
          </p:cNvPicPr>
          <p:nvPr/>
        </p:nvPicPr>
        <p:blipFill>
          <a:blip r:embed="rId4">
            <a:extLst>
              <a:ext uri="{28A0092B-C50C-407E-A947-70E740481C1C}">
                <a14:useLocalDpi xmlns:a14="http://schemas.microsoft.com/office/drawing/2010/main" val="0"/>
              </a:ext>
            </a:extLst>
          </a:blip>
          <a:srcRect l="3021" t="2617" r="1526" b="2673"/>
          <a:stretch>
            <a:fillRect/>
          </a:stretch>
        </p:blipFill>
        <p:spPr bwMode="auto">
          <a:xfrm>
            <a:off x="2483768" y="4063356"/>
            <a:ext cx="4176464" cy="274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275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1409" y="476672"/>
            <a:ext cx="8229600" cy="846584"/>
          </a:xfrm>
        </p:spPr>
        <p:txBody>
          <a:bodyPr/>
          <a:lstStyle/>
          <a:p>
            <a:pPr algn="ctr"/>
            <a:r>
              <a:rPr kumimoji="1" lang="ja-JP" altLang="en-US" dirty="0" smtClean="0">
                <a:solidFill>
                  <a:schemeClr val="tx1"/>
                </a:solidFill>
                <a:latin typeface="HG創英角ﾎﾟｯﾌﾟ体" panose="040B0A09000000000000" pitchFamily="49" charset="-128"/>
                <a:ea typeface="HG創英角ﾎﾟｯﾌﾟ体" panose="040B0A09000000000000" pitchFamily="49" charset="-128"/>
              </a:rPr>
              <a:t>目　次</a:t>
            </a:r>
            <a:endParaRPr kumimoji="1" lang="ja-JP" altLang="en-US" dirty="0">
              <a:solidFill>
                <a:schemeClr val="tx1"/>
              </a:solidFill>
              <a:latin typeface="HG創英角ﾎﾟｯﾌﾟ体" panose="040B0A09000000000000" pitchFamily="49" charset="-128"/>
              <a:ea typeface="HG創英角ﾎﾟｯﾌﾟ体" panose="040B0A09000000000000" pitchFamily="49" charset="-128"/>
            </a:endParaRPr>
          </a:p>
        </p:txBody>
      </p:sp>
      <p:sp>
        <p:nvSpPr>
          <p:cNvPr id="5" name="正方形/長方形 4"/>
          <p:cNvSpPr/>
          <p:nvPr/>
        </p:nvSpPr>
        <p:spPr>
          <a:xfrm>
            <a:off x="311358" y="1484784"/>
            <a:ext cx="8424936" cy="4893647"/>
          </a:xfrm>
          <a:prstGeom prst="rect">
            <a:avLst/>
          </a:prstGeom>
        </p:spPr>
        <p:txBody>
          <a:bodyPr wrap="square">
            <a:spAutoFit/>
          </a:bodyPr>
          <a:lstStyle/>
          <a:p>
            <a:pPr fontAlgn="ctr"/>
            <a:r>
              <a:rPr lang="ja-JP" altLang="en-US" sz="3200" b="1" dirty="0" smtClean="0">
                <a:solidFill>
                  <a:srgbClr val="0070C0"/>
                </a:solidFill>
                <a:latin typeface="HG創英角ﾎﾟｯﾌﾟ体" panose="040B0A09000000000000" pitchFamily="49" charset="-128"/>
                <a:ea typeface="HG創英角ﾎﾟｯﾌﾟ体" panose="040B0A09000000000000" pitchFamily="49" charset="-128"/>
              </a:rPr>
              <a:t>１．１次</a:t>
            </a:r>
            <a:r>
              <a:rPr lang="ja-JP" altLang="en-US" sz="3200" b="1" dirty="0">
                <a:solidFill>
                  <a:srgbClr val="0070C0"/>
                </a:solidFill>
                <a:latin typeface="HG創英角ﾎﾟｯﾌﾟ体" panose="040B0A09000000000000" pitchFamily="49" charset="-128"/>
                <a:ea typeface="HG創英角ﾎﾟｯﾌﾟ体" panose="040B0A09000000000000" pitchFamily="49" charset="-128"/>
              </a:rPr>
              <a:t>業者の事業主のみなさん</a:t>
            </a:r>
            <a:r>
              <a:rPr lang="ja-JP" altLang="en-US" sz="3200" b="1" dirty="0" smtClean="0">
                <a:solidFill>
                  <a:srgbClr val="0070C0"/>
                </a:solidFill>
                <a:latin typeface="HG創英角ﾎﾟｯﾌﾟ体" panose="040B0A09000000000000" pitchFamily="49" charset="-128"/>
                <a:ea typeface="HG創英角ﾎﾟｯﾌﾟ体" panose="040B0A09000000000000" pitchFamily="49" charset="-128"/>
              </a:rPr>
              <a:t>へ</a:t>
            </a:r>
            <a:endParaRPr lang="en-US" altLang="ja-JP" sz="3200" b="1" dirty="0" smtClean="0">
              <a:solidFill>
                <a:srgbClr val="0070C0"/>
              </a:solidFill>
              <a:latin typeface="HG創英角ﾎﾟｯﾌﾟ体" panose="040B0A09000000000000" pitchFamily="49" charset="-128"/>
              <a:ea typeface="HG創英角ﾎﾟｯﾌﾟ体" panose="040B0A09000000000000" pitchFamily="49" charset="-128"/>
            </a:endParaRPr>
          </a:p>
          <a:p>
            <a:pPr fontAlgn="ctr"/>
            <a:r>
              <a:rPr lang="ja-JP" altLang="en-US" sz="3200" b="1" dirty="0" smtClean="0">
                <a:solidFill>
                  <a:srgbClr val="0070C0"/>
                </a:solidFill>
                <a:latin typeface="HG創英角ﾎﾟｯﾌﾟ体" panose="040B0A09000000000000" pitchFamily="49" charset="-128"/>
                <a:ea typeface="HG創英角ﾎﾟｯﾌﾟ体" panose="040B0A09000000000000" pitchFamily="49" charset="-128"/>
              </a:rPr>
              <a:t>２</a:t>
            </a:r>
            <a:r>
              <a:rPr lang="ja-JP" altLang="en-US" sz="3200" b="1" dirty="0">
                <a:solidFill>
                  <a:srgbClr val="0070C0"/>
                </a:solidFill>
                <a:latin typeface="HG創英角ﾎﾟｯﾌﾟ体" panose="040B0A09000000000000" pitchFamily="49" charset="-128"/>
                <a:ea typeface="HG創英角ﾎﾟｯﾌﾟ体" panose="040B0A09000000000000" pitchFamily="49" charset="-128"/>
              </a:rPr>
              <a:t>．送出し教育がなぜ必要</a:t>
            </a:r>
            <a:r>
              <a:rPr lang="ja-JP" altLang="en-US" sz="3200" b="1" dirty="0" smtClean="0">
                <a:solidFill>
                  <a:srgbClr val="0070C0"/>
                </a:solidFill>
                <a:latin typeface="HG創英角ﾎﾟｯﾌﾟ体" panose="040B0A09000000000000" pitchFamily="49" charset="-128"/>
                <a:ea typeface="HG創英角ﾎﾟｯﾌﾟ体" panose="040B0A09000000000000" pitchFamily="49" charset="-128"/>
              </a:rPr>
              <a:t>か</a:t>
            </a:r>
            <a:endParaRPr lang="en-US" altLang="ja-JP" sz="3200" b="1" dirty="0" smtClean="0">
              <a:solidFill>
                <a:srgbClr val="0070C0"/>
              </a:solidFill>
              <a:latin typeface="HG創英角ﾎﾟｯﾌﾟ体" panose="040B0A09000000000000" pitchFamily="49" charset="-128"/>
              <a:ea typeface="HG創英角ﾎﾟｯﾌﾟ体" panose="040B0A09000000000000" pitchFamily="49" charset="-128"/>
            </a:endParaRPr>
          </a:p>
          <a:p>
            <a:pPr fontAlgn="ctr"/>
            <a:r>
              <a:rPr lang="ja-JP" altLang="en-US" sz="3200" b="1" dirty="0" smtClean="0">
                <a:solidFill>
                  <a:srgbClr val="0070C0"/>
                </a:solidFill>
                <a:latin typeface="HG創英角ﾎﾟｯﾌﾟ体" panose="040B0A09000000000000" pitchFamily="49" charset="-128"/>
                <a:ea typeface="HG創英角ﾎﾟｯﾌﾟ体" panose="040B0A09000000000000" pitchFamily="49" charset="-128"/>
              </a:rPr>
              <a:t>３．作業員</a:t>
            </a:r>
            <a:r>
              <a:rPr lang="ja-JP" altLang="en-US" sz="3200" b="1" dirty="0">
                <a:solidFill>
                  <a:srgbClr val="0070C0"/>
                </a:solidFill>
                <a:latin typeface="HG創英角ﾎﾟｯﾌﾟ体" panose="040B0A09000000000000" pitchFamily="49" charset="-128"/>
                <a:ea typeface="HG創英角ﾎﾟｯﾌﾟ体" panose="040B0A09000000000000" pitchFamily="49" charset="-128"/>
              </a:rPr>
              <a:t>のみなさん</a:t>
            </a:r>
            <a:r>
              <a:rPr lang="ja-JP" altLang="en-US" sz="3200" b="1" dirty="0" smtClean="0">
                <a:solidFill>
                  <a:srgbClr val="0070C0"/>
                </a:solidFill>
                <a:latin typeface="HG創英角ﾎﾟｯﾌﾟ体" panose="040B0A09000000000000" pitchFamily="49" charset="-128"/>
                <a:ea typeface="HG創英角ﾎﾟｯﾌﾟ体" panose="040B0A09000000000000" pitchFamily="49" charset="-128"/>
              </a:rPr>
              <a:t>へ</a:t>
            </a:r>
            <a:endParaRPr lang="en-US" altLang="ja-JP" sz="3200" b="1" dirty="0" smtClean="0">
              <a:solidFill>
                <a:srgbClr val="0070C0"/>
              </a:solidFill>
              <a:latin typeface="HG創英角ﾎﾟｯﾌﾟ体" panose="040B0A09000000000000" pitchFamily="49" charset="-128"/>
              <a:ea typeface="HG創英角ﾎﾟｯﾌﾟ体" panose="040B0A09000000000000" pitchFamily="49" charset="-128"/>
            </a:endParaRPr>
          </a:p>
          <a:p>
            <a:pPr fontAlgn="ctr"/>
            <a:r>
              <a:rPr lang="ja-JP" altLang="en-US" sz="3200" b="1" dirty="0" smtClean="0">
                <a:solidFill>
                  <a:srgbClr val="0070C0"/>
                </a:solidFill>
                <a:latin typeface="HG創英角ﾎﾟｯﾌﾟ体" panose="040B0A09000000000000" pitchFamily="49" charset="-128"/>
                <a:ea typeface="HG創英角ﾎﾟｯﾌﾟ体" panose="040B0A09000000000000" pitchFamily="49" charset="-128"/>
              </a:rPr>
              <a:t>４</a:t>
            </a:r>
            <a:r>
              <a:rPr lang="ja-JP" altLang="en-US" sz="3200" b="1" dirty="0">
                <a:solidFill>
                  <a:srgbClr val="0070C0"/>
                </a:solidFill>
                <a:latin typeface="HG創英角ﾎﾟｯﾌﾟ体" panose="040B0A09000000000000" pitchFamily="49" charset="-128"/>
                <a:ea typeface="HG創英角ﾎﾟｯﾌﾟ体" panose="040B0A09000000000000" pitchFamily="49" charset="-128"/>
              </a:rPr>
              <a:t>．</a:t>
            </a:r>
            <a:r>
              <a:rPr lang="ja-JP" altLang="en-US" sz="3200" b="1" dirty="0" smtClean="0">
                <a:solidFill>
                  <a:srgbClr val="0070C0"/>
                </a:solidFill>
                <a:latin typeface="HG創英角ﾎﾟｯﾌﾟ体" panose="040B0A09000000000000" pitchFamily="49" charset="-128"/>
                <a:ea typeface="HG創英角ﾎﾟｯﾌﾟ体" panose="040B0A09000000000000" pitchFamily="49" charset="-128"/>
              </a:rPr>
              <a:t>東洋</a:t>
            </a:r>
            <a:r>
              <a:rPr lang="ja-JP" altLang="en-US" sz="3200" b="1" dirty="0">
                <a:solidFill>
                  <a:srgbClr val="0070C0"/>
                </a:solidFill>
                <a:latin typeface="HG創英角ﾎﾟｯﾌﾟ体" panose="040B0A09000000000000" pitchFamily="49" charset="-128"/>
                <a:ea typeface="HG創英角ﾎﾟｯﾌﾟ体" panose="040B0A09000000000000" pitchFamily="49" charset="-128"/>
              </a:rPr>
              <a:t>建設の現場でのルール</a:t>
            </a:r>
          </a:p>
          <a:p>
            <a:pPr fontAlgn="ctr"/>
            <a:r>
              <a:rPr lang="ja-JP" altLang="en-US" sz="3200" b="1" dirty="0" smtClean="0">
                <a:solidFill>
                  <a:srgbClr val="0070C0"/>
                </a:solidFill>
                <a:latin typeface="HG創英角ﾎﾟｯﾌﾟ体" panose="040B0A09000000000000" pitchFamily="49" charset="-128"/>
                <a:ea typeface="HG創英角ﾎﾟｯﾌﾟ体" panose="040B0A09000000000000" pitchFamily="49" charset="-128"/>
              </a:rPr>
              <a:t>５．安全運転について</a:t>
            </a:r>
            <a:endParaRPr lang="en-US" altLang="ja-JP" sz="3200" b="1" dirty="0" smtClean="0">
              <a:solidFill>
                <a:srgbClr val="0070C0"/>
              </a:solidFill>
              <a:latin typeface="HG創英角ﾎﾟｯﾌﾟ体" panose="040B0A09000000000000" pitchFamily="49" charset="-128"/>
              <a:ea typeface="HG創英角ﾎﾟｯﾌﾟ体" panose="040B0A09000000000000" pitchFamily="49" charset="-128"/>
            </a:endParaRPr>
          </a:p>
          <a:p>
            <a:pPr fontAlgn="ctr"/>
            <a:r>
              <a:rPr lang="ja-JP" altLang="en-US" sz="3200" b="1" dirty="0">
                <a:solidFill>
                  <a:srgbClr val="FF0000"/>
                </a:solidFill>
                <a:latin typeface="HG創英角ﾎﾟｯﾌﾟ体" panose="040B0A09000000000000" pitchFamily="49" charset="-128"/>
                <a:ea typeface="HG創英角ﾎﾟｯﾌﾟ体" panose="040B0A09000000000000" pitchFamily="49" charset="-128"/>
              </a:rPr>
              <a:t>６</a:t>
            </a:r>
            <a:r>
              <a:rPr lang="ja-JP" altLang="en-US" sz="3200" b="1" dirty="0" smtClean="0">
                <a:solidFill>
                  <a:srgbClr val="FF0000"/>
                </a:solidFill>
                <a:latin typeface="HG創英角ﾎﾟｯﾌﾟ体" panose="040B0A09000000000000" pitchFamily="49" charset="-128"/>
                <a:ea typeface="HG創英角ﾎﾟｯﾌﾟ体" panose="040B0A09000000000000" pitchFamily="49" charset="-128"/>
              </a:rPr>
              <a:t>．事故やケガにあったら</a:t>
            </a:r>
            <a:endParaRPr lang="en-US" altLang="ja-JP" sz="3200" b="1" dirty="0" smtClean="0">
              <a:solidFill>
                <a:srgbClr val="FF0000"/>
              </a:solidFill>
              <a:latin typeface="HG創英角ﾎﾟｯﾌﾟ体" panose="040B0A09000000000000" pitchFamily="49" charset="-128"/>
              <a:ea typeface="HG創英角ﾎﾟｯﾌﾟ体" panose="040B0A09000000000000" pitchFamily="49" charset="-128"/>
            </a:endParaRPr>
          </a:p>
          <a:p>
            <a:pPr fontAlgn="ctr"/>
            <a:r>
              <a:rPr lang="ja-JP" altLang="en-US" sz="3200" b="1" dirty="0">
                <a:solidFill>
                  <a:srgbClr val="0070C0"/>
                </a:solidFill>
                <a:latin typeface="HG創英角ﾎﾟｯﾌﾟ体" panose="040B0A09000000000000" pitchFamily="49" charset="-128"/>
                <a:ea typeface="HG創英角ﾎﾟｯﾌﾟ体" panose="040B0A09000000000000" pitchFamily="49" charset="-128"/>
              </a:rPr>
              <a:t>７</a:t>
            </a:r>
            <a:r>
              <a:rPr lang="ja-JP" altLang="en-US" sz="3200" b="1" dirty="0" smtClean="0">
                <a:solidFill>
                  <a:srgbClr val="0070C0"/>
                </a:solidFill>
                <a:latin typeface="HG創英角ﾎﾟｯﾌﾟ体" panose="040B0A09000000000000" pitchFamily="49" charset="-128"/>
                <a:ea typeface="HG創英角ﾎﾟｯﾌﾟ体" panose="040B0A09000000000000" pitchFamily="49" charset="-128"/>
              </a:rPr>
              <a:t>．弁当殻や現場から出た不要物は</a:t>
            </a:r>
            <a:endParaRPr lang="en-US" altLang="ja-JP" sz="3200" b="1" dirty="0" smtClean="0">
              <a:solidFill>
                <a:srgbClr val="0070C0"/>
              </a:solidFill>
              <a:latin typeface="HG創英角ﾎﾟｯﾌﾟ体" panose="040B0A09000000000000" pitchFamily="49" charset="-128"/>
              <a:ea typeface="HG創英角ﾎﾟｯﾌﾟ体" panose="040B0A09000000000000" pitchFamily="49" charset="-128"/>
            </a:endParaRPr>
          </a:p>
          <a:p>
            <a:pPr fontAlgn="ctr"/>
            <a:r>
              <a:rPr lang="ja-JP" altLang="en-US" sz="3200" b="1" dirty="0">
                <a:solidFill>
                  <a:srgbClr val="0070C0"/>
                </a:solidFill>
                <a:latin typeface="HG創英角ﾎﾟｯﾌﾟ体" panose="040B0A09000000000000" pitchFamily="49" charset="-128"/>
                <a:ea typeface="HG創英角ﾎﾟｯﾌﾟ体" panose="040B0A09000000000000" pitchFamily="49" charset="-128"/>
              </a:rPr>
              <a:t>８</a:t>
            </a:r>
            <a:r>
              <a:rPr lang="ja-JP" altLang="en-US" sz="3200" b="1" dirty="0" smtClean="0">
                <a:solidFill>
                  <a:srgbClr val="0070C0"/>
                </a:solidFill>
                <a:latin typeface="HG創英角ﾎﾟｯﾌﾟ体" panose="040B0A09000000000000" pitchFamily="49" charset="-128"/>
                <a:ea typeface="HG創英角ﾎﾟｯﾌﾟ体" panose="040B0A09000000000000" pitchFamily="49" charset="-128"/>
              </a:rPr>
              <a:t>．新規入場時・送り出し等教育実施報告書</a:t>
            </a:r>
            <a:endParaRPr lang="ja-JP" altLang="en-US" sz="3200" b="1" dirty="0">
              <a:solidFill>
                <a:srgbClr val="0070C0"/>
              </a:solidFill>
              <a:latin typeface="HG創英角ﾎﾟｯﾌﾟ体" panose="040B0A09000000000000" pitchFamily="49" charset="-128"/>
              <a:ea typeface="HG創英角ﾎﾟｯﾌﾟ体" panose="040B0A09000000000000" pitchFamily="49" charset="-128"/>
            </a:endParaRPr>
          </a:p>
          <a:p>
            <a:pPr fontAlgn="ctr"/>
            <a:endParaRPr lang="ja-JP" altLang="en-US" sz="2800" dirty="0">
              <a:solidFill>
                <a:srgbClr val="000000"/>
              </a:solidFill>
              <a:latin typeface="HG創英角ﾎﾟｯﾌﾟ体" panose="040B0A09000000000000" pitchFamily="49" charset="-128"/>
              <a:ea typeface="HG創英角ﾎﾟｯﾌﾟ体" panose="040B0A09000000000000" pitchFamily="49" charset="-128"/>
            </a:endParaRPr>
          </a:p>
          <a:p>
            <a:pPr fontAlgn="ctr"/>
            <a:endParaRPr lang="ja-JP" altLang="en-US" sz="2800" dirty="0">
              <a:solidFill>
                <a:srgbClr val="000000"/>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544733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26182" y="616417"/>
            <a:ext cx="6738106"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AR P浪漫明朝体U" panose="020B0600010101010101" pitchFamily="50" charset="-128"/>
                <a:ea typeface="AR P浪漫明朝体U" panose="020B0600010101010101" pitchFamily="50" charset="-128"/>
              </a:rPr>
              <a:t>「東洋安全施工サイクル」の３つの特長</a:t>
            </a:r>
            <a:endParaRPr kumimoji="1" lang="ja-JP" altLang="en-US" sz="2800" dirty="0">
              <a:solidFill>
                <a:schemeClr val="bg1"/>
              </a:solidFill>
              <a:latin typeface="AR P浪漫明朝体U" panose="020B0600010101010101" pitchFamily="50" charset="-128"/>
              <a:ea typeface="AR P浪漫明朝体U" panose="020B0600010101010101" pitchFamily="50" charset="-128"/>
            </a:endParaRPr>
          </a:p>
        </p:txBody>
      </p:sp>
      <p:sp>
        <p:nvSpPr>
          <p:cNvPr id="3" name="テキスト ボックス 2"/>
          <p:cNvSpPr txBox="1"/>
          <p:nvPr/>
        </p:nvSpPr>
        <p:spPr>
          <a:xfrm>
            <a:off x="426182" y="1210886"/>
            <a:ext cx="4896544" cy="1077218"/>
          </a:xfrm>
          <a:prstGeom prst="rect">
            <a:avLst/>
          </a:prstGeom>
          <a:noFill/>
        </p:spPr>
        <p:txBody>
          <a:bodyPr wrap="square" rtlCol="0">
            <a:spAutoFit/>
          </a:bodyPr>
          <a:lstStyle/>
          <a:p>
            <a:r>
              <a:rPr kumimoji="1" lang="ja-JP" altLang="en-US" sz="2800" dirty="0" smtClean="0">
                <a:solidFill>
                  <a:srgbClr val="C00000"/>
                </a:solidFill>
              </a:rPr>
              <a:t>①昼礼</a:t>
            </a:r>
            <a:endParaRPr kumimoji="1" lang="en-US" altLang="ja-JP" sz="2800" dirty="0" smtClean="0">
              <a:solidFill>
                <a:srgbClr val="C00000"/>
              </a:solidFill>
            </a:endParaRPr>
          </a:p>
          <a:p>
            <a:r>
              <a:rPr lang="ja-JP" altLang="en-US" dirty="0"/>
              <a:t>　</a:t>
            </a:r>
            <a:r>
              <a:rPr lang="ja-JP" altLang="en-US" dirty="0" smtClean="0"/>
              <a:t>昼休みと午後からの仕事の区切りをつける</a:t>
            </a:r>
            <a:endParaRPr lang="en-US" altLang="ja-JP" dirty="0" smtClean="0"/>
          </a:p>
          <a:p>
            <a:r>
              <a:rPr kumimoji="1" lang="ja-JP" altLang="en-US" dirty="0" smtClean="0"/>
              <a:t>（瞑想リラクゼーション、</a:t>
            </a:r>
            <a:r>
              <a:rPr lang="en-US" altLang="ja-JP" dirty="0" smtClean="0"/>
              <a:t>TKB</a:t>
            </a:r>
            <a:r>
              <a:rPr lang="ja-JP" altLang="en-US" dirty="0" smtClean="0"/>
              <a:t>式ストレッチ等）</a:t>
            </a:r>
            <a:endParaRPr kumimoji="1" lang="ja-JP" altLang="en-US" dirty="0"/>
          </a:p>
        </p:txBody>
      </p:sp>
      <p:sp>
        <p:nvSpPr>
          <p:cNvPr id="7" name="テキスト ボックス 6"/>
          <p:cNvSpPr txBox="1"/>
          <p:nvPr/>
        </p:nvSpPr>
        <p:spPr>
          <a:xfrm>
            <a:off x="426182" y="2335560"/>
            <a:ext cx="7992888" cy="4401205"/>
          </a:xfrm>
          <a:prstGeom prst="rect">
            <a:avLst/>
          </a:prstGeom>
          <a:noFill/>
        </p:spPr>
        <p:txBody>
          <a:bodyPr wrap="square" rtlCol="0">
            <a:spAutoFit/>
          </a:bodyPr>
          <a:lstStyle/>
          <a:p>
            <a:r>
              <a:rPr kumimoji="1" lang="ja-JP" altLang="en-US" sz="2800" dirty="0" smtClean="0">
                <a:solidFill>
                  <a:srgbClr val="C00000"/>
                </a:solidFill>
              </a:rPr>
              <a:t>②終業時ミーティング</a:t>
            </a:r>
            <a:endParaRPr kumimoji="1" lang="en-US" altLang="ja-JP" sz="2800" dirty="0" smtClean="0">
              <a:solidFill>
                <a:srgbClr val="C00000"/>
              </a:solidFill>
            </a:endParaRPr>
          </a:p>
          <a:p>
            <a:r>
              <a:rPr kumimoji="1" lang="ja-JP" altLang="en-US" dirty="0" smtClean="0"/>
              <a:t>　「ヒヤリハット」「事故や災害」「作業手順の不具合」等の有無を確認する。</a:t>
            </a:r>
            <a:endParaRPr kumimoji="1" lang="en-US" altLang="ja-JP" dirty="0" smtClean="0"/>
          </a:p>
          <a:p>
            <a:r>
              <a:rPr lang="ja-JP" altLang="en-US" dirty="0" smtClean="0"/>
              <a:t>　　●</a:t>
            </a:r>
            <a:r>
              <a:rPr lang="ja-JP" altLang="en-US" u="sng" dirty="0" smtClean="0"/>
              <a:t>ヒヤリハットとは？</a:t>
            </a:r>
            <a:endParaRPr lang="en-US" altLang="ja-JP" u="sng" dirty="0" smtClean="0"/>
          </a:p>
          <a:p>
            <a:r>
              <a:rPr kumimoji="1" lang="ja-JP" altLang="en-US" dirty="0" smtClean="0"/>
              <a:t>　　</a:t>
            </a:r>
            <a:r>
              <a:rPr kumimoji="1" lang="ja-JP" altLang="en-US" dirty="0"/>
              <a:t>　</a:t>
            </a:r>
            <a:r>
              <a:rPr kumimoji="1" lang="ja-JP" altLang="en-US" dirty="0" smtClean="0"/>
              <a:t>　作業中にヒヤットした、ハットした経験</a:t>
            </a:r>
            <a:endParaRPr kumimoji="1" lang="en-US" altLang="ja-JP" dirty="0" smtClean="0"/>
          </a:p>
          <a:p>
            <a:r>
              <a:rPr lang="ja-JP" altLang="en-US" dirty="0" smtClean="0"/>
              <a:t>　　●</a:t>
            </a:r>
            <a:r>
              <a:rPr lang="ja-JP" altLang="en-US" u="sng" dirty="0" smtClean="0"/>
              <a:t>なぜ、報告するの？</a:t>
            </a:r>
            <a:endParaRPr lang="en-US" altLang="ja-JP" u="sng" dirty="0" smtClean="0"/>
          </a:p>
          <a:p>
            <a:r>
              <a:rPr kumimoji="1" lang="ja-JP" altLang="en-US" dirty="0" smtClean="0"/>
              <a:t>　　</a:t>
            </a:r>
            <a:r>
              <a:rPr kumimoji="1" lang="ja-JP" altLang="en-US" dirty="0"/>
              <a:t>　</a:t>
            </a:r>
            <a:r>
              <a:rPr kumimoji="1" lang="ja-JP" altLang="en-US" dirty="0" smtClean="0"/>
              <a:t>　災害と同じです、運良く、ケガがなかっただけです。</a:t>
            </a:r>
            <a:endParaRPr kumimoji="1" lang="en-US" altLang="ja-JP" dirty="0" smtClean="0"/>
          </a:p>
          <a:p>
            <a:r>
              <a:rPr lang="ja-JP" altLang="en-US" dirty="0" smtClean="0"/>
              <a:t>　　</a:t>
            </a:r>
            <a:r>
              <a:rPr lang="ja-JP" altLang="en-US" dirty="0"/>
              <a:t>　</a:t>
            </a:r>
            <a:r>
              <a:rPr lang="ja-JP" altLang="en-US" dirty="0" smtClean="0"/>
              <a:t>　報告により必要な対策・改善ができます。</a:t>
            </a:r>
            <a:endParaRPr lang="en-US" altLang="ja-JP" dirty="0" smtClean="0"/>
          </a:p>
          <a:p>
            <a:r>
              <a:rPr kumimoji="1" lang="ja-JP" altLang="en-US" dirty="0"/>
              <a:t>　</a:t>
            </a:r>
            <a:r>
              <a:rPr kumimoji="1" lang="ja-JP" altLang="en-US" dirty="0" smtClean="0"/>
              <a:t>　　　報告がないと　いつか　誰かが同じ要因で大ケガをします。</a:t>
            </a:r>
            <a:endParaRPr kumimoji="1" lang="en-US" altLang="ja-JP" dirty="0" smtClean="0"/>
          </a:p>
          <a:p>
            <a:r>
              <a:rPr lang="ja-JP" altLang="en-US" dirty="0"/>
              <a:t>　</a:t>
            </a:r>
            <a:r>
              <a:rPr lang="ja-JP" altLang="en-US" dirty="0" smtClean="0"/>
              <a:t>　　　次はあなたかも？</a:t>
            </a:r>
            <a:endParaRPr lang="en-US" altLang="ja-JP" dirty="0" smtClean="0"/>
          </a:p>
          <a:p>
            <a:r>
              <a:rPr kumimoji="1" lang="ja-JP" altLang="en-US" dirty="0" smtClean="0"/>
              <a:t>　　●</a:t>
            </a:r>
            <a:r>
              <a:rPr kumimoji="1" lang="ja-JP" altLang="en-US" u="sng" dirty="0" smtClean="0"/>
              <a:t>なぜ、報告されないのか？</a:t>
            </a:r>
            <a:endParaRPr kumimoji="1" lang="en-US" altLang="ja-JP" u="sng" dirty="0" smtClean="0"/>
          </a:p>
          <a:p>
            <a:r>
              <a:rPr lang="ja-JP" altLang="en-US" dirty="0" smtClean="0"/>
              <a:t>　　</a:t>
            </a:r>
            <a:r>
              <a:rPr lang="ja-JP" altLang="en-US" dirty="0"/>
              <a:t>　</a:t>
            </a:r>
            <a:r>
              <a:rPr lang="ja-JP" altLang="en-US" dirty="0" smtClean="0"/>
              <a:t>　ヒヤリハットの重要性が分からない</a:t>
            </a:r>
            <a:endParaRPr lang="en-US" altLang="ja-JP" dirty="0" smtClean="0"/>
          </a:p>
          <a:p>
            <a:r>
              <a:rPr kumimoji="1" lang="ja-JP" altLang="en-US" dirty="0" smtClean="0"/>
              <a:t>　　</a:t>
            </a:r>
            <a:r>
              <a:rPr kumimoji="1" lang="ja-JP" altLang="en-US" dirty="0"/>
              <a:t>　</a:t>
            </a:r>
            <a:r>
              <a:rPr kumimoji="1" lang="ja-JP" altLang="en-US" dirty="0" smtClean="0"/>
              <a:t>　報告するのが、「はずかしい」「面倒だ」</a:t>
            </a:r>
            <a:endParaRPr kumimoji="1" lang="en-US" altLang="ja-JP" dirty="0" smtClean="0"/>
          </a:p>
          <a:p>
            <a:r>
              <a:rPr lang="ja-JP" altLang="en-US" dirty="0"/>
              <a:t>　</a:t>
            </a:r>
            <a:r>
              <a:rPr lang="ja-JP" altLang="en-US" dirty="0" smtClean="0"/>
              <a:t>　　　報告すると、「怒られる」</a:t>
            </a:r>
            <a:endParaRPr lang="en-US" altLang="ja-JP" dirty="0" smtClean="0"/>
          </a:p>
          <a:p>
            <a:r>
              <a:rPr lang="ja-JP" altLang="en-US" dirty="0" smtClean="0"/>
              <a:t>　　●</a:t>
            </a:r>
            <a:r>
              <a:rPr lang="ja-JP" altLang="en-US" u="sng" dirty="0" smtClean="0"/>
              <a:t>いつ、報告するの？</a:t>
            </a:r>
            <a:endParaRPr lang="en-US" altLang="ja-JP" u="sng" dirty="0" smtClean="0"/>
          </a:p>
          <a:p>
            <a:r>
              <a:rPr lang="ja-JP" altLang="en-US" dirty="0" smtClean="0"/>
              <a:t>　　</a:t>
            </a:r>
            <a:r>
              <a:rPr lang="ja-JP" altLang="en-US" dirty="0"/>
              <a:t>　</a:t>
            </a:r>
            <a:r>
              <a:rPr lang="ja-JP" altLang="en-US" dirty="0" smtClean="0"/>
              <a:t>　経験したらすぐに！「遅くても終了時ミーティング時までに」　</a:t>
            </a:r>
            <a:endParaRPr kumimoji="1" lang="ja-JP" altLang="en-US" dirty="0"/>
          </a:p>
        </p:txBody>
      </p:sp>
    </p:spTree>
    <p:extLst>
      <p:ext uri="{BB962C8B-B14F-4D97-AF65-F5344CB8AC3E}">
        <p14:creationId xmlns:p14="http://schemas.microsoft.com/office/powerpoint/2010/main" val="3055458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4689" y="620688"/>
            <a:ext cx="8712968" cy="5940088"/>
          </a:xfrm>
          <a:prstGeom prst="rect">
            <a:avLst/>
          </a:prstGeom>
          <a:noFill/>
        </p:spPr>
        <p:txBody>
          <a:bodyPr wrap="square" rtlCol="0">
            <a:spAutoFit/>
          </a:bodyPr>
          <a:lstStyle/>
          <a:p>
            <a:r>
              <a:rPr kumimoji="1" lang="ja-JP" altLang="en-US" sz="2800" dirty="0" smtClean="0">
                <a:solidFill>
                  <a:srgbClr val="C00000"/>
                </a:solidFill>
              </a:rPr>
              <a:t>③危険予知活動（落ちないか？はさまれないか？倒れないか？その他ないか？）</a:t>
            </a:r>
            <a:endParaRPr kumimoji="1" lang="en-US" altLang="ja-JP" sz="2800" dirty="0" smtClean="0">
              <a:solidFill>
                <a:srgbClr val="C00000"/>
              </a:solidFill>
            </a:endParaRPr>
          </a:p>
          <a:p>
            <a:endParaRPr kumimoji="1" lang="en-US" altLang="ja-JP" dirty="0" smtClean="0">
              <a:solidFill>
                <a:srgbClr val="FF0000"/>
              </a:solidFill>
            </a:endParaRPr>
          </a:p>
          <a:p>
            <a:r>
              <a:rPr kumimoji="1" lang="ja-JP" altLang="en-US" b="1" dirty="0" smtClean="0">
                <a:solidFill>
                  <a:srgbClr val="C00000"/>
                </a:solidFill>
              </a:rPr>
              <a:t>＜効果（目的）＞</a:t>
            </a:r>
            <a:endParaRPr kumimoji="1" lang="en-US" altLang="ja-JP" b="1" dirty="0" smtClean="0">
              <a:solidFill>
                <a:srgbClr val="C00000"/>
              </a:solidFill>
            </a:endParaRPr>
          </a:p>
          <a:p>
            <a:r>
              <a:rPr lang="ja-JP" altLang="en-US" dirty="0"/>
              <a:t>　</a:t>
            </a:r>
            <a:r>
              <a:rPr lang="ja-JP" altLang="en-US" dirty="0" smtClean="0"/>
              <a:t>１）</a:t>
            </a:r>
            <a:r>
              <a:rPr lang="ja-JP" altLang="en-US" u="sng" dirty="0" smtClean="0"/>
              <a:t>作業前に、危険の芽を摘み取ることができます。</a:t>
            </a:r>
            <a:endParaRPr lang="en-US" altLang="ja-JP" u="sng" dirty="0" smtClean="0"/>
          </a:p>
          <a:p>
            <a:r>
              <a:rPr kumimoji="1" lang="ja-JP" altLang="en-US" dirty="0"/>
              <a:t>　</a:t>
            </a:r>
            <a:r>
              <a:rPr kumimoji="1" lang="ja-JP" altLang="en-US" dirty="0" smtClean="0"/>
              <a:t>　　Ｑ：毎日同じ作業でも必要なの？</a:t>
            </a:r>
            <a:endParaRPr kumimoji="1" lang="en-US" altLang="ja-JP" dirty="0" smtClean="0"/>
          </a:p>
          <a:p>
            <a:r>
              <a:rPr lang="ja-JP" altLang="en-US" dirty="0"/>
              <a:t>　</a:t>
            </a:r>
            <a:r>
              <a:rPr lang="ja-JP" altLang="en-US" dirty="0" smtClean="0"/>
              <a:t>　　</a:t>
            </a:r>
            <a:r>
              <a:rPr lang="en-US" altLang="ja-JP" dirty="0" smtClean="0"/>
              <a:t>A:</a:t>
            </a:r>
            <a:r>
              <a:rPr lang="ja-JP" altLang="en-US" dirty="0" smtClean="0"/>
              <a:t>　はい、「天候、他社との出会い、あなたの体調、貴方の心の変化・・・」毎日変化しています。摘み取る危険の芽も毎日変わります。</a:t>
            </a:r>
            <a:endParaRPr lang="en-US" altLang="ja-JP" dirty="0" smtClean="0"/>
          </a:p>
          <a:p>
            <a:r>
              <a:rPr lang="ja-JP" altLang="en-US" dirty="0"/>
              <a:t>　</a:t>
            </a:r>
            <a:r>
              <a:rPr lang="ja-JP" altLang="en-US" dirty="0" smtClean="0"/>
              <a:t>２）</a:t>
            </a:r>
            <a:r>
              <a:rPr lang="ja-JP" altLang="en-US" u="sng" dirty="0" smtClean="0"/>
              <a:t>感受性（危険を危険と感ずる感覚）を鋭くしてくれます。</a:t>
            </a:r>
            <a:endParaRPr lang="en-US" altLang="ja-JP" u="sng" dirty="0" smtClean="0"/>
          </a:p>
          <a:p>
            <a:r>
              <a:rPr lang="ja-JP" altLang="en-US" dirty="0"/>
              <a:t>　</a:t>
            </a:r>
            <a:r>
              <a:rPr lang="ja-JP" altLang="en-US" dirty="0" smtClean="0"/>
              <a:t>　　高い足場での作業、最初は怖かったのに今では・・・</a:t>
            </a:r>
            <a:endParaRPr lang="en-US" altLang="ja-JP" dirty="0" smtClean="0"/>
          </a:p>
          <a:p>
            <a:r>
              <a:rPr lang="ja-JP" altLang="en-US" dirty="0"/>
              <a:t>　</a:t>
            </a:r>
            <a:r>
              <a:rPr lang="ja-JP" altLang="en-US" dirty="0" smtClean="0"/>
              <a:t>　　これは、感受性がマヒしているからです。</a:t>
            </a:r>
            <a:endParaRPr lang="en-US" altLang="ja-JP" dirty="0" smtClean="0"/>
          </a:p>
          <a:p>
            <a:r>
              <a:rPr lang="ja-JP" altLang="en-US" dirty="0"/>
              <a:t>　</a:t>
            </a:r>
            <a:r>
              <a:rPr lang="ja-JP" altLang="en-US" dirty="0" smtClean="0"/>
              <a:t>　　危険を災害で考えることにより、感受性がよみがえります。</a:t>
            </a:r>
            <a:endParaRPr lang="en-US" altLang="ja-JP" dirty="0" smtClean="0"/>
          </a:p>
          <a:p>
            <a:r>
              <a:rPr lang="ja-JP" altLang="en-US" dirty="0"/>
              <a:t>　</a:t>
            </a:r>
            <a:r>
              <a:rPr lang="ja-JP" altLang="en-US" dirty="0" smtClean="0"/>
              <a:t>３）</a:t>
            </a:r>
            <a:r>
              <a:rPr lang="ja-JP" altLang="en-US" u="sng" dirty="0" smtClean="0"/>
              <a:t>集中力を高めてくれます。</a:t>
            </a:r>
            <a:endParaRPr lang="en-US" altLang="ja-JP" u="sng" dirty="0" smtClean="0"/>
          </a:p>
          <a:p>
            <a:r>
              <a:rPr lang="ja-JP" altLang="en-US" dirty="0"/>
              <a:t>　</a:t>
            </a:r>
            <a:r>
              <a:rPr lang="ja-JP" altLang="en-US" dirty="0" smtClean="0"/>
              <a:t>　　まじめな貴方、仕事に熱中して回りの危険が・・・</a:t>
            </a:r>
            <a:endParaRPr lang="en-US" altLang="ja-JP" dirty="0" smtClean="0"/>
          </a:p>
          <a:p>
            <a:r>
              <a:rPr lang="ja-JP" altLang="en-US" dirty="0"/>
              <a:t>　</a:t>
            </a:r>
            <a:r>
              <a:rPr lang="ja-JP" altLang="en-US" dirty="0" smtClean="0"/>
              <a:t>　　ウッカリ、ボンヤリ、不注意は不安全行動要因です。</a:t>
            </a:r>
            <a:endParaRPr lang="en-US" altLang="ja-JP" dirty="0" smtClean="0"/>
          </a:p>
          <a:p>
            <a:r>
              <a:rPr lang="ja-JP" altLang="en-US" dirty="0"/>
              <a:t>　</a:t>
            </a:r>
            <a:r>
              <a:rPr lang="ja-JP" altLang="en-US" dirty="0" smtClean="0"/>
              <a:t>　　作業の</a:t>
            </a:r>
            <a:r>
              <a:rPr lang="ja-JP" altLang="en-US" dirty="0" err="1" smtClean="0"/>
              <a:t>要所要所</a:t>
            </a:r>
            <a:r>
              <a:rPr lang="ja-JP" altLang="en-US" dirty="0" smtClean="0"/>
              <a:t>の指差し呼称がヒューマンエラーを未然に防ぎます。</a:t>
            </a:r>
            <a:endParaRPr lang="en-US" altLang="ja-JP" dirty="0" smtClean="0"/>
          </a:p>
          <a:p>
            <a:r>
              <a:rPr lang="ja-JP" altLang="en-US" dirty="0"/>
              <a:t>　</a:t>
            </a:r>
            <a:r>
              <a:rPr lang="ja-JP" altLang="en-US" dirty="0" smtClean="0"/>
              <a:t>４）</a:t>
            </a:r>
            <a:r>
              <a:rPr lang="ja-JP" altLang="en-US" u="sng" dirty="0" smtClean="0"/>
              <a:t>実践への意欲を強めてくれます。</a:t>
            </a:r>
            <a:endParaRPr lang="en-US" altLang="ja-JP" u="sng" dirty="0" smtClean="0"/>
          </a:p>
          <a:p>
            <a:r>
              <a:rPr lang="ja-JP" altLang="en-US" dirty="0"/>
              <a:t>　</a:t>
            </a:r>
            <a:r>
              <a:rPr lang="ja-JP" altLang="en-US" dirty="0" smtClean="0"/>
              <a:t>　　自ら発言することにより災害防止への意欲を高めます。</a:t>
            </a:r>
            <a:endParaRPr lang="en-US" altLang="ja-JP" dirty="0" smtClean="0"/>
          </a:p>
          <a:p>
            <a:r>
              <a:rPr lang="ja-JP" altLang="en-US" dirty="0"/>
              <a:t>　</a:t>
            </a:r>
            <a:r>
              <a:rPr lang="ja-JP" altLang="en-US" dirty="0" smtClean="0"/>
              <a:t>５）それでは、現場を見ながら「４つの問いかけ」を実施しましょう。</a:t>
            </a:r>
            <a:endParaRPr lang="en-US" altLang="ja-JP" dirty="0" smtClean="0"/>
          </a:p>
          <a:p>
            <a:r>
              <a:rPr lang="ja-JP" altLang="en-US" dirty="0"/>
              <a:t>　</a:t>
            </a:r>
            <a:endParaRPr kumimoji="1" lang="ja-JP" altLang="en-US" dirty="0"/>
          </a:p>
        </p:txBody>
      </p:sp>
      <p:pic>
        <p:nvPicPr>
          <p:cNvPr id="13316" name="Picture 4" descr="http://172.31.4.21/content/kakubumon/doboku/genba-powerup-item/html/natsumidesign/19%20kikenyochi/K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890108"/>
            <a:ext cx="2976331" cy="2232248"/>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7184042" y="3899947"/>
            <a:ext cx="691617" cy="246221"/>
          </a:xfrm>
          <a:prstGeom prst="rect">
            <a:avLst/>
          </a:prstGeom>
          <a:noFill/>
        </p:spPr>
        <p:txBody>
          <a:bodyPr wrap="square" rtlCol="0">
            <a:spAutoFit/>
          </a:bodyPr>
          <a:lstStyle/>
          <a:p>
            <a:r>
              <a:rPr kumimoji="1" lang="en-US" altLang="ja-JP" sz="1000" dirty="0" smtClean="0"/>
              <a:t>KY</a:t>
            </a:r>
            <a:endParaRPr kumimoji="1" lang="ja-JP" altLang="en-US" sz="1000" dirty="0"/>
          </a:p>
        </p:txBody>
      </p:sp>
    </p:spTree>
    <p:extLst>
      <p:ext uri="{BB962C8B-B14F-4D97-AF65-F5344CB8AC3E}">
        <p14:creationId xmlns:p14="http://schemas.microsoft.com/office/powerpoint/2010/main" val="1783473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7504" y="332656"/>
            <a:ext cx="4583306" cy="646331"/>
          </a:xfrm>
          <a:prstGeom prst="rect">
            <a:avLst/>
          </a:prstGeom>
        </p:spPr>
        <p:txBody>
          <a:bodyPr wrap="none">
            <a:spAutoFit/>
          </a:bodyPr>
          <a:lstStyle/>
          <a:p>
            <a:r>
              <a:rPr lang="ja-JP" altLang="en-US" sz="3600" dirty="0">
                <a:solidFill>
                  <a:srgbClr val="C00000"/>
                </a:solidFill>
              </a:rPr>
              <a:t>「４つの問いかけ</a:t>
            </a:r>
            <a:r>
              <a:rPr lang="ja-JP" altLang="en-US" sz="3600" dirty="0" smtClean="0">
                <a:solidFill>
                  <a:srgbClr val="C00000"/>
                </a:solidFill>
              </a:rPr>
              <a:t>」運動</a:t>
            </a:r>
            <a:endParaRPr lang="ja-JP" altLang="en-US" sz="3600" dirty="0">
              <a:solidFill>
                <a:srgbClr val="C00000"/>
              </a:solidFill>
            </a:endParaRPr>
          </a:p>
        </p:txBody>
      </p:sp>
      <p:pic>
        <p:nvPicPr>
          <p:cNvPr id="5122" name="Picture 2" descr="http://172.31.4.21/content/kakubumon/doboku/genba-powerup-item/html/natsumi_illustration/06/0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4628854"/>
            <a:ext cx="2811946" cy="21089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172.31.4.21/content/kakubumon/doboku/genba-powerup-item/html/natsumi_illustration/06/0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275856" y="4611458"/>
            <a:ext cx="2880320" cy="213059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172.31.4.21/content/kakubumon/doboku/genba-powerup-item/html/natsumidesign/3zujoutyuui/sagyoui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4661" y="1367706"/>
            <a:ext cx="1075371" cy="143382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172.31.4.21/content/kakubumon/doboku/genba-powerup-item/html/natsumidesign/19%20kikenyochi/KY2.png"/>
          <p:cNvPicPr>
            <a:picLocks noChangeAspect="1" noChangeArrowheads="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94683" y="1202096"/>
            <a:ext cx="1817077" cy="136280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172.31.4.21/content/kakubumon/doboku/genba-powerup-item/html/natsumidesign/19%20kikenyochi/K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4819" y="1010647"/>
            <a:ext cx="1783019" cy="1337264"/>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172.31.4.21/content/kakubumon/doboku/genba-powerup-item/html/natsumidesign/9333undou/9sagyoui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9516" y="4426079"/>
            <a:ext cx="2167908" cy="1625931"/>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172.31.4.21/content/kakubumon/doboku/genba-powerup-item/html/natsumidesign/5tatiirikinshi/5kinshi_sagyoui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8996" y="5787283"/>
            <a:ext cx="1360680" cy="102051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35496" y="919753"/>
            <a:ext cx="3600400" cy="276999"/>
          </a:xfrm>
          <a:prstGeom prst="rect">
            <a:avLst/>
          </a:prstGeom>
          <a:noFill/>
        </p:spPr>
        <p:txBody>
          <a:bodyPr wrap="square" rtlCol="0">
            <a:spAutoFit/>
          </a:bodyPr>
          <a:lstStyle/>
          <a:p>
            <a:r>
              <a:rPr kumimoji="1" lang="ja-JP" altLang="en-US" sz="1200" dirty="0" smtClean="0"/>
              <a:t>①作業前ミーティングで役割分担を決めます。</a:t>
            </a:r>
            <a:endParaRPr kumimoji="1" lang="ja-JP" altLang="en-US" sz="1200" dirty="0"/>
          </a:p>
        </p:txBody>
      </p:sp>
      <p:sp>
        <p:nvSpPr>
          <p:cNvPr id="14" name="テキスト ボックス 13"/>
          <p:cNvSpPr txBox="1"/>
          <p:nvPr/>
        </p:nvSpPr>
        <p:spPr>
          <a:xfrm>
            <a:off x="35496" y="2564904"/>
            <a:ext cx="648072" cy="276999"/>
          </a:xfrm>
          <a:prstGeom prst="rect">
            <a:avLst/>
          </a:prstGeom>
          <a:noFill/>
        </p:spPr>
        <p:txBody>
          <a:bodyPr wrap="square" rtlCol="0">
            <a:spAutoFit/>
          </a:bodyPr>
          <a:lstStyle/>
          <a:p>
            <a:r>
              <a:rPr lang="ja-JP" altLang="en-US" sz="1200" dirty="0" smtClean="0"/>
              <a:t>②</a:t>
            </a:r>
            <a:endParaRPr kumimoji="1" lang="ja-JP" altLang="en-US" sz="1200" dirty="0"/>
          </a:p>
        </p:txBody>
      </p:sp>
      <p:sp>
        <p:nvSpPr>
          <p:cNvPr id="15" name="テキスト ボックス 14"/>
          <p:cNvSpPr txBox="1">
            <a:spLocks/>
          </p:cNvSpPr>
          <p:nvPr/>
        </p:nvSpPr>
        <p:spPr>
          <a:xfrm>
            <a:off x="1119921" y="10721876"/>
            <a:ext cx="1008000" cy="288000"/>
          </a:xfrm>
          <a:prstGeom prst="rect">
            <a:avLst/>
          </a:prstGeom>
          <a:noFill/>
        </p:spPr>
        <p:txBody>
          <a:bodyPr wrap="square" rtlCol="0">
            <a:spAutoFit/>
          </a:bodyPr>
          <a:lstStyle/>
          <a:p>
            <a:r>
              <a:rPr lang="ja-JP" altLang="en-US" sz="1200" dirty="0"/>
              <a:t>③</a:t>
            </a:r>
            <a:endParaRPr kumimoji="1" lang="ja-JP" altLang="en-US" sz="1200" dirty="0"/>
          </a:p>
        </p:txBody>
      </p:sp>
      <p:sp>
        <p:nvSpPr>
          <p:cNvPr id="16" name="テキスト ボックス 15"/>
          <p:cNvSpPr txBox="1"/>
          <p:nvPr/>
        </p:nvSpPr>
        <p:spPr>
          <a:xfrm>
            <a:off x="3256427" y="937149"/>
            <a:ext cx="3600400" cy="276999"/>
          </a:xfrm>
          <a:prstGeom prst="rect">
            <a:avLst/>
          </a:prstGeom>
          <a:noFill/>
        </p:spPr>
        <p:txBody>
          <a:bodyPr wrap="square" rtlCol="0">
            <a:spAutoFit/>
          </a:bodyPr>
          <a:lstStyle/>
          <a:p>
            <a:r>
              <a:rPr lang="ja-JP" altLang="en-US" sz="1200" dirty="0" smtClean="0"/>
              <a:t>④するとたくさんの危険が・・・</a:t>
            </a:r>
            <a:endParaRPr kumimoji="1" lang="ja-JP" altLang="en-US" sz="1200" dirty="0"/>
          </a:p>
        </p:txBody>
      </p:sp>
      <p:sp>
        <p:nvSpPr>
          <p:cNvPr id="17" name="テキスト ボックス 16"/>
          <p:cNvSpPr txBox="1"/>
          <p:nvPr/>
        </p:nvSpPr>
        <p:spPr>
          <a:xfrm>
            <a:off x="3168164" y="2966307"/>
            <a:ext cx="3600400" cy="276999"/>
          </a:xfrm>
          <a:prstGeom prst="rect">
            <a:avLst/>
          </a:prstGeom>
          <a:noFill/>
        </p:spPr>
        <p:txBody>
          <a:bodyPr wrap="square" rtlCol="0">
            <a:spAutoFit/>
          </a:bodyPr>
          <a:lstStyle/>
          <a:p>
            <a:r>
              <a:rPr lang="ja-JP" altLang="en-US" sz="1200" dirty="0" smtClean="0"/>
              <a:t>⑤</a:t>
            </a:r>
            <a:r>
              <a:rPr lang="ja-JP" altLang="en-US" sz="1200" dirty="0"/>
              <a:t>職長</a:t>
            </a:r>
            <a:r>
              <a:rPr lang="ja-JP" altLang="en-US" sz="1200" dirty="0" smtClean="0"/>
              <a:t>は無差別に指名して発表してもらいます</a:t>
            </a:r>
            <a:r>
              <a:rPr kumimoji="1" lang="ja-JP" altLang="en-US" sz="1200" dirty="0" smtClean="0"/>
              <a:t>。</a:t>
            </a:r>
            <a:endParaRPr kumimoji="1" lang="ja-JP" altLang="en-US" sz="1200" dirty="0"/>
          </a:p>
        </p:txBody>
      </p:sp>
      <p:sp>
        <p:nvSpPr>
          <p:cNvPr id="18" name="テキスト ボックス 17"/>
          <p:cNvSpPr txBox="1"/>
          <p:nvPr/>
        </p:nvSpPr>
        <p:spPr>
          <a:xfrm>
            <a:off x="6024389" y="692696"/>
            <a:ext cx="3156123" cy="276999"/>
          </a:xfrm>
          <a:prstGeom prst="rect">
            <a:avLst/>
          </a:prstGeom>
          <a:noFill/>
        </p:spPr>
        <p:txBody>
          <a:bodyPr wrap="square" rtlCol="0">
            <a:spAutoFit/>
          </a:bodyPr>
          <a:lstStyle/>
          <a:p>
            <a:r>
              <a:rPr lang="ja-JP" altLang="en-US" sz="1200" dirty="0" smtClean="0"/>
              <a:t>⑥先ほど思い浮かべた危険を発表します</a:t>
            </a:r>
            <a:r>
              <a:rPr kumimoji="1" lang="ja-JP" altLang="en-US" sz="1200" dirty="0" smtClean="0"/>
              <a:t>。</a:t>
            </a:r>
            <a:endParaRPr kumimoji="1" lang="ja-JP" altLang="en-US" sz="1200" dirty="0"/>
          </a:p>
        </p:txBody>
      </p:sp>
      <p:sp>
        <p:nvSpPr>
          <p:cNvPr id="19" name="テキスト ボックス 18"/>
          <p:cNvSpPr txBox="1"/>
          <p:nvPr/>
        </p:nvSpPr>
        <p:spPr>
          <a:xfrm>
            <a:off x="6012160" y="2441364"/>
            <a:ext cx="3600400" cy="276999"/>
          </a:xfrm>
          <a:prstGeom prst="rect">
            <a:avLst/>
          </a:prstGeom>
          <a:noFill/>
        </p:spPr>
        <p:txBody>
          <a:bodyPr wrap="square" rtlCol="0">
            <a:spAutoFit/>
          </a:bodyPr>
          <a:lstStyle/>
          <a:p>
            <a:r>
              <a:rPr lang="ja-JP" altLang="en-US" sz="1200" dirty="0" smtClean="0"/>
              <a:t>⑦職長は他のメンバーの意見も聞きます</a:t>
            </a:r>
            <a:r>
              <a:rPr kumimoji="1" lang="ja-JP" altLang="en-US" sz="1200" dirty="0" smtClean="0"/>
              <a:t>。</a:t>
            </a:r>
            <a:endParaRPr kumimoji="1" lang="ja-JP" altLang="en-US" sz="1200" dirty="0"/>
          </a:p>
        </p:txBody>
      </p:sp>
      <p:sp>
        <p:nvSpPr>
          <p:cNvPr id="20" name="テキスト ボックス 19"/>
          <p:cNvSpPr txBox="1"/>
          <p:nvPr/>
        </p:nvSpPr>
        <p:spPr>
          <a:xfrm>
            <a:off x="6012160" y="4149080"/>
            <a:ext cx="3600400" cy="276999"/>
          </a:xfrm>
          <a:prstGeom prst="rect">
            <a:avLst/>
          </a:prstGeom>
          <a:noFill/>
        </p:spPr>
        <p:txBody>
          <a:bodyPr wrap="square" rtlCol="0">
            <a:spAutoFit/>
          </a:bodyPr>
          <a:lstStyle/>
          <a:p>
            <a:r>
              <a:rPr lang="ja-JP" altLang="en-US" sz="1200" dirty="0" smtClean="0"/>
              <a:t>⑧危険のポイントを一つに絞る</a:t>
            </a:r>
            <a:r>
              <a:rPr kumimoji="1" lang="ja-JP" altLang="en-US" sz="1200" dirty="0" smtClean="0"/>
              <a:t>。</a:t>
            </a:r>
            <a:endParaRPr kumimoji="1" lang="ja-JP" altLang="en-US" sz="1200" dirty="0"/>
          </a:p>
        </p:txBody>
      </p:sp>
      <p:sp>
        <p:nvSpPr>
          <p:cNvPr id="21" name="テキスト ボックス 20"/>
          <p:cNvSpPr txBox="1"/>
          <p:nvPr/>
        </p:nvSpPr>
        <p:spPr>
          <a:xfrm>
            <a:off x="5868144" y="6063679"/>
            <a:ext cx="3456384" cy="461665"/>
          </a:xfrm>
          <a:prstGeom prst="rect">
            <a:avLst/>
          </a:prstGeom>
          <a:noFill/>
        </p:spPr>
        <p:txBody>
          <a:bodyPr wrap="square" rtlCol="0">
            <a:spAutoFit/>
          </a:bodyPr>
          <a:lstStyle/>
          <a:p>
            <a:r>
              <a:rPr lang="ja-JP" altLang="en-US" sz="1200" dirty="0" smtClean="0"/>
              <a:t>⑨一つに絞った危険のポイントの対策と指差し</a:t>
            </a:r>
            <a:endParaRPr lang="en-US" altLang="ja-JP" sz="1200" dirty="0" smtClean="0"/>
          </a:p>
          <a:p>
            <a:r>
              <a:rPr lang="ja-JP" altLang="en-US" sz="1200" dirty="0"/>
              <a:t>　</a:t>
            </a:r>
            <a:r>
              <a:rPr lang="ja-JP" altLang="en-US" sz="1200" dirty="0" smtClean="0"/>
              <a:t> 呼称項目</a:t>
            </a:r>
            <a:r>
              <a:rPr lang="en-US" altLang="ja-JP" sz="1200" dirty="0" smtClean="0"/>
              <a:t>(</a:t>
            </a:r>
            <a:r>
              <a:rPr lang="ja-JP" altLang="en-US" sz="1200" dirty="0" smtClean="0"/>
              <a:t>ワンポイント</a:t>
            </a:r>
            <a:r>
              <a:rPr lang="en-US" altLang="ja-JP" sz="1200" dirty="0" smtClean="0"/>
              <a:t>)</a:t>
            </a:r>
            <a:r>
              <a:rPr lang="ja-JP" altLang="en-US" sz="1200" dirty="0" smtClean="0"/>
              <a:t>を話し合ってきめる</a:t>
            </a:r>
            <a:r>
              <a:rPr kumimoji="1" lang="ja-JP" altLang="en-US" sz="1200" dirty="0" smtClean="0"/>
              <a:t>。</a:t>
            </a:r>
            <a:endParaRPr kumimoji="1" lang="ja-JP" altLang="en-US" sz="1200" dirty="0"/>
          </a:p>
        </p:txBody>
      </p:sp>
      <p:sp>
        <p:nvSpPr>
          <p:cNvPr id="22" name="テキスト ボックス 21"/>
          <p:cNvSpPr txBox="1"/>
          <p:nvPr/>
        </p:nvSpPr>
        <p:spPr>
          <a:xfrm>
            <a:off x="187896" y="2717304"/>
            <a:ext cx="2655912" cy="707886"/>
          </a:xfrm>
          <a:prstGeom prst="rect">
            <a:avLst/>
          </a:prstGeom>
          <a:noFill/>
        </p:spPr>
        <p:txBody>
          <a:bodyPr wrap="square" rtlCol="0">
            <a:spAutoFit/>
          </a:bodyPr>
          <a:lstStyle/>
          <a:p>
            <a:r>
              <a:rPr lang="ja-JP" altLang="en-US" sz="1000" dirty="0" smtClean="0"/>
              <a:t>１．私</a:t>
            </a:r>
            <a:r>
              <a:rPr lang="en-US" altLang="ja-JP" sz="1000" dirty="0" smtClean="0"/>
              <a:t>(</a:t>
            </a:r>
            <a:r>
              <a:rPr lang="ja-JP" altLang="en-US" sz="1000" dirty="0" smtClean="0"/>
              <a:t>玉掛け者</a:t>
            </a:r>
            <a:r>
              <a:rPr lang="en-US" altLang="ja-JP" sz="1000" dirty="0" smtClean="0"/>
              <a:t>)</a:t>
            </a:r>
            <a:r>
              <a:rPr lang="ja-JP" altLang="en-US" sz="1000" dirty="0" err="1" smtClean="0"/>
              <a:t>の動</a:t>
            </a:r>
            <a:r>
              <a:rPr lang="ja-JP" altLang="en-US" sz="1000" dirty="0" smtClean="0"/>
              <a:t>線</a:t>
            </a:r>
            <a:endParaRPr lang="en-US" altLang="ja-JP" sz="1000" dirty="0" smtClean="0"/>
          </a:p>
          <a:p>
            <a:r>
              <a:rPr kumimoji="1" lang="ja-JP" altLang="en-US" sz="1000" dirty="0"/>
              <a:t>２</a:t>
            </a:r>
            <a:r>
              <a:rPr kumimoji="1" lang="ja-JP" altLang="en-US" sz="1000" dirty="0" smtClean="0"/>
              <a:t>．吊荷の動線</a:t>
            </a:r>
            <a:endParaRPr kumimoji="1" lang="en-US" altLang="ja-JP" sz="1000" dirty="0" smtClean="0"/>
          </a:p>
          <a:p>
            <a:r>
              <a:rPr lang="ja-JP" altLang="en-US" sz="1000" dirty="0"/>
              <a:t>３</a:t>
            </a:r>
            <a:r>
              <a:rPr lang="ja-JP" altLang="en-US" sz="1000" dirty="0" smtClean="0"/>
              <a:t>．私と吊荷の動線の交点</a:t>
            </a:r>
            <a:endParaRPr lang="en-US" altLang="ja-JP" sz="1000" dirty="0" smtClean="0"/>
          </a:p>
          <a:p>
            <a:r>
              <a:rPr kumimoji="1" lang="ja-JP" altLang="en-US" sz="1000" dirty="0"/>
              <a:t>４</a:t>
            </a:r>
            <a:r>
              <a:rPr kumimoji="1" lang="ja-JP" altLang="en-US" sz="1000" dirty="0" smtClean="0"/>
              <a:t>．危険区域</a:t>
            </a:r>
            <a:endParaRPr kumimoji="1" lang="ja-JP" altLang="en-US" sz="1000" dirty="0"/>
          </a:p>
        </p:txBody>
      </p:sp>
      <p:sp>
        <p:nvSpPr>
          <p:cNvPr id="23" name="テキスト ボックス 22"/>
          <p:cNvSpPr txBox="1"/>
          <p:nvPr/>
        </p:nvSpPr>
        <p:spPr>
          <a:xfrm>
            <a:off x="187896" y="5085184"/>
            <a:ext cx="2655912" cy="707886"/>
          </a:xfrm>
          <a:prstGeom prst="rect">
            <a:avLst/>
          </a:prstGeom>
          <a:noFill/>
        </p:spPr>
        <p:txBody>
          <a:bodyPr wrap="square" rtlCol="0">
            <a:spAutoFit/>
          </a:bodyPr>
          <a:lstStyle/>
          <a:p>
            <a:r>
              <a:rPr lang="ja-JP" altLang="en-US" sz="1000" dirty="0"/>
              <a:t>動線</a:t>
            </a:r>
            <a:r>
              <a:rPr lang="ja-JP" altLang="en-US" sz="1000" dirty="0" smtClean="0"/>
              <a:t>の交点、危険区域について、自分の作業行動を思い浮かべ、</a:t>
            </a:r>
            <a:endParaRPr lang="en-US" altLang="ja-JP" sz="1000" dirty="0" smtClean="0"/>
          </a:p>
          <a:p>
            <a:r>
              <a:rPr lang="ja-JP" altLang="en-US" sz="1000" dirty="0" smtClean="0"/>
              <a:t>「落ちないか？」、「はさまれないか？」など、</a:t>
            </a:r>
            <a:endParaRPr lang="en-US" altLang="ja-JP" sz="1000" dirty="0" smtClean="0"/>
          </a:p>
          <a:p>
            <a:r>
              <a:rPr lang="ja-JP" altLang="en-US" sz="1000" dirty="0"/>
              <a:t>チェック</a:t>
            </a:r>
            <a:r>
              <a:rPr lang="ja-JP" altLang="en-US" sz="1000" dirty="0" smtClean="0"/>
              <a:t>項目を使って自問自答します。</a:t>
            </a:r>
            <a:endParaRPr lang="en-US" altLang="ja-JP" sz="1000" dirty="0" smtClean="0"/>
          </a:p>
        </p:txBody>
      </p:sp>
      <p:sp>
        <p:nvSpPr>
          <p:cNvPr id="4" name="テキスト ボックス 3"/>
          <p:cNvSpPr txBox="1"/>
          <p:nvPr/>
        </p:nvSpPr>
        <p:spPr>
          <a:xfrm>
            <a:off x="-1390999" y="11837211"/>
            <a:ext cx="3385542" cy="240305"/>
          </a:xfrm>
          <a:prstGeom prst="rect">
            <a:avLst/>
          </a:prstGeom>
          <a:noFill/>
        </p:spPr>
        <p:txBody>
          <a:bodyPr vert="eaVert" wrap="square" rtlCol="0">
            <a:spAutoFit/>
          </a:bodyPr>
          <a:lstStyle/>
          <a:p>
            <a:r>
              <a:rPr kumimoji="1" lang="ja-JP" altLang="en-US" sz="1600" dirty="0" smtClean="0"/>
              <a:t>落ちないか？</a:t>
            </a:r>
            <a:endParaRPr kumimoji="1" lang="en-US" altLang="ja-JP" sz="1600" dirty="0" smtClean="0"/>
          </a:p>
          <a:p>
            <a:r>
              <a:rPr lang="ja-JP" altLang="en-US" sz="1600" dirty="0"/>
              <a:t>はさまれ</a:t>
            </a:r>
            <a:r>
              <a:rPr lang="ja-JP" altLang="en-US" sz="1600" dirty="0" smtClean="0"/>
              <a:t>なか</a:t>
            </a:r>
            <a:r>
              <a:rPr lang="ja-JP" altLang="en-US" sz="1600" dirty="0"/>
              <a:t>？</a:t>
            </a:r>
            <a:endParaRPr kumimoji="1" lang="ja-JP" altLang="en-US" sz="1600" dirty="0"/>
          </a:p>
        </p:txBody>
      </p:sp>
      <p:sp>
        <p:nvSpPr>
          <p:cNvPr id="26" name="テキスト ボックス 25"/>
          <p:cNvSpPr txBox="1"/>
          <p:nvPr/>
        </p:nvSpPr>
        <p:spPr>
          <a:xfrm>
            <a:off x="5119028" y="4869160"/>
            <a:ext cx="677108" cy="1836247"/>
          </a:xfrm>
          <a:prstGeom prst="rect">
            <a:avLst/>
          </a:prstGeom>
          <a:noFill/>
        </p:spPr>
        <p:txBody>
          <a:bodyPr vert="eaVert" wrap="square" rtlCol="0">
            <a:spAutoFit/>
          </a:bodyPr>
          <a:lstStyle/>
          <a:p>
            <a:r>
              <a:rPr lang="ja-JP" altLang="en-US" sz="1600" dirty="0"/>
              <a:t>倒れないか</a:t>
            </a:r>
            <a:r>
              <a:rPr kumimoji="1" lang="ja-JP" altLang="en-US" sz="1600" dirty="0" smtClean="0"/>
              <a:t>？</a:t>
            </a:r>
            <a:endParaRPr kumimoji="1" lang="en-US" altLang="ja-JP" sz="1600" dirty="0" smtClean="0"/>
          </a:p>
          <a:p>
            <a:r>
              <a:rPr lang="ja-JP" altLang="en-US" sz="1600" dirty="0" smtClean="0"/>
              <a:t>その他ないか</a:t>
            </a:r>
            <a:r>
              <a:rPr lang="ja-JP" altLang="en-US" sz="1600" dirty="0"/>
              <a:t>？</a:t>
            </a:r>
            <a:endParaRPr kumimoji="1" lang="ja-JP" altLang="en-US" sz="1600" dirty="0"/>
          </a:p>
        </p:txBody>
      </p:sp>
      <p:pic>
        <p:nvPicPr>
          <p:cNvPr id="5138" name="Picture 18" descr="http://172.31.4.21/content/kakubumon/doboku/genba-powerup-item/html/natsumidesign/6ashimototyuui/6sagyoui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67194" y="1306850"/>
            <a:ext cx="1041866" cy="1389155"/>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http://172.31.4.21/content/kakubumon/doboku/genba-powerup-item/html/natsumi_illustration/21/21-1.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46198"/>
          <a:stretch/>
        </p:blipFill>
        <p:spPr bwMode="auto">
          <a:xfrm>
            <a:off x="4464959" y="3388443"/>
            <a:ext cx="855587" cy="1192685"/>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http://172.31.4.21/content/kakubumon/doboku/genba-powerup-item/html/natsumi_illustration/27/27-3.PNG"/>
          <p:cNvPicPr>
            <a:picLocks noChangeAspect="1" noChangeArrowheads="1"/>
          </p:cNvPicPr>
          <p:nvPr/>
        </p:nvPicPr>
        <p:blipFill rotWithShape="1">
          <a:blip r:embed="rId11"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9175"/>
          <a:stretch/>
        </p:blipFill>
        <p:spPr bwMode="auto">
          <a:xfrm>
            <a:off x="3401801" y="3169245"/>
            <a:ext cx="818668" cy="1208067"/>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http://172.31.4.21/content/kakubumon/doboku/genba-powerup-item/html/natsumi_illustration/23/23-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27262" y="3214651"/>
            <a:ext cx="1240882" cy="165450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0" descr="http://172.31.4.21/content/kakubumon/doboku/genba-powerup-item/html/natsumi_illustration/21/21-1.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46198"/>
          <a:stretch/>
        </p:blipFill>
        <p:spPr bwMode="auto">
          <a:xfrm>
            <a:off x="4054433" y="3477394"/>
            <a:ext cx="855587" cy="119268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4" descr="http://172.31.4.21/content/kakubumon/doboku/genba-powerup-item/html/natsumi_illustration/23/23-1.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35336"/>
          <a:stretch/>
        </p:blipFill>
        <p:spPr bwMode="auto">
          <a:xfrm>
            <a:off x="7668344" y="2431588"/>
            <a:ext cx="1824999" cy="1573476"/>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6492025" y="2811816"/>
            <a:ext cx="1599857" cy="1029365"/>
          </a:xfrm>
          <a:prstGeom prst="wedgeRoundRectCallout">
            <a:avLst>
              <a:gd name="adj1" fmla="val 59013"/>
              <a:gd name="adj2" fmla="val 19933"/>
              <a:gd name="adj3" fmla="val 1666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Picture 2" descr="http://172.31.4.21/content/kakubumon/doboku/genba-powerup-item/html/juukidesign/12%204t%20cranetrack/4%204t%20cranetrack%20haimen.jp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245" y="3736568"/>
            <a:ext cx="1064645" cy="109860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172.31.4.21/content/kakubumon/doboku/genba-powerup-item/html/natsumidesign/17%20kire/sagyouin.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5087" y="1450616"/>
            <a:ext cx="1773097" cy="13298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http://172.31.4.21/content/kakubumon/doboku/genba-powerup-item/html/natsumidesign/17%20kire/sagyouin.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58743" y="3467329"/>
            <a:ext cx="1773097" cy="1329823"/>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http://172.31.4.21/content/kakubumon/doboku/genba-powerup-item/html/natsumi_illustration/18/18-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42045" y="4566057"/>
            <a:ext cx="665636" cy="663143"/>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http://172.31.4.21/content/kakubumon/doboku/genba-powerup-item/html/natsumi_illustration/18/18-2.png"/>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84708" y="4609706"/>
            <a:ext cx="100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8" descr="http://172.31.4.21/content/kakubumon/doboku/genba-powerup-item/html/natsumi_illustration/18/18-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812621" y="3357077"/>
            <a:ext cx="665636" cy="66314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8" descr="http://172.31.4.21/content/kakubumon/doboku/genba-powerup-item/html/natsumi_illustration/18/18-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783377" y="4168132"/>
            <a:ext cx="665636" cy="66314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8" descr="http://172.31.4.21/content/kakubumon/doboku/genba-powerup-item/html/natsumi_illustration/18/18-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01652" y="4559256"/>
            <a:ext cx="665636" cy="66314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0" descr="http://172.31.4.21/content/kakubumon/doboku/genba-powerup-item/html/natsumi_illustration/18/18-2.png"/>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19958873">
            <a:off x="2213790" y="4426197"/>
            <a:ext cx="100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0" descr="http://172.31.4.21/content/kakubumon/doboku/genba-powerup-item/html/natsumi_illustration/18/18-2.png"/>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16357632">
            <a:off x="2630145" y="3837926"/>
            <a:ext cx="100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0" descr="http://172.31.4.21/content/kakubumon/doboku/genba-powerup-item/html/natsumi_illustration/18/18-2.png"/>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8427" y="4617245"/>
            <a:ext cx="100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8" descr="http://172.31.4.21/content/kakubumon/doboku/genba-powerup-item/html/natsumi_illustration/18/18-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74772" y="4581128"/>
            <a:ext cx="665636" cy="66314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444208" y="2869486"/>
            <a:ext cx="1764516" cy="900246"/>
          </a:xfrm>
          <a:prstGeom prst="rect">
            <a:avLst/>
          </a:prstGeom>
          <a:noFill/>
        </p:spPr>
        <p:txBody>
          <a:bodyPr wrap="square" rtlCol="0">
            <a:spAutoFit/>
          </a:bodyPr>
          <a:lstStyle/>
          <a:p>
            <a:r>
              <a:rPr kumimoji="1" lang="ja-JP" altLang="en-US" sz="1050" dirty="0" smtClean="0"/>
              <a:t>・地切り時に吊荷が振れる。</a:t>
            </a:r>
            <a:endParaRPr kumimoji="1" lang="en-US" altLang="ja-JP" sz="1050" dirty="0" smtClean="0"/>
          </a:p>
          <a:p>
            <a:r>
              <a:rPr lang="ja-JP" altLang="en-US" sz="1050" dirty="0" smtClean="0"/>
              <a:t>・吊</a:t>
            </a:r>
            <a:r>
              <a:rPr lang="ja-JP" altLang="en-US" sz="1050" dirty="0"/>
              <a:t>荷</a:t>
            </a:r>
            <a:r>
              <a:rPr lang="ja-JP" altLang="en-US" sz="1050" dirty="0" smtClean="0"/>
              <a:t>が振れて挟まれる。</a:t>
            </a:r>
            <a:endParaRPr lang="en-US" altLang="ja-JP" sz="1050" dirty="0" smtClean="0"/>
          </a:p>
          <a:p>
            <a:r>
              <a:rPr kumimoji="1" lang="ja-JP" altLang="en-US" sz="1050" dirty="0" smtClean="0"/>
              <a:t>・ワイヤー</a:t>
            </a:r>
            <a:r>
              <a:rPr kumimoji="1" lang="ja-JP" altLang="en-US" sz="1050" dirty="0"/>
              <a:t>が</a:t>
            </a:r>
            <a:r>
              <a:rPr kumimoji="1" lang="ja-JP" altLang="en-US" sz="1050" dirty="0" smtClean="0"/>
              <a:t>切れて吊荷が落下する。</a:t>
            </a:r>
            <a:endParaRPr kumimoji="1" lang="en-US" altLang="ja-JP" sz="1050" dirty="0" smtClean="0"/>
          </a:p>
          <a:p>
            <a:r>
              <a:rPr lang="ja-JP" altLang="en-US" sz="1050" dirty="0" smtClean="0"/>
              <a:t>・クレーンが転倒する。</a:t>
            </a:r>
            <a:endParaRPr kumimoji="1" lang="ja-JP" altLang="en-US" sz="1050" dirty="0"/>
          </a:p>
        </p:txBody>
      </p:sp>
      <p:sp>
        <p:nvSpPr>
          <p:cNvPr id="52" name="テキスト ボックス 51"/>
          <p:cNvSpPr txBox="1"/>
          <p:nvPr/>
        </p:nvSpPr>
        <p:spPr>
          <a:xfrm>
            <a:off x="2987824" y="4869160"/>
            <a:ext cx="677108" cy="1836247"/>
          </a:xfrm>
          <a:prstGeom prst="rect">
            <a:avLst/>
          </a:prstGeom>
          <a:noFill/>
        </p:spPr>
        <p:txBody>
          <a:bodyPr vert="eaVert" wrap="square" rtlCol="0">
            <a:spAutoFit/>
          </a:bodyPr>
          <a:lstStyle/>
          <a:p>
            <a:r>
              <a:rPr lang="ja-JP" altLang="en-US" sz="1600" dirty="0"/>
              <a:t>落ち</a:t>
            </a:r>
            <a:r>
              <a:rPr lang="ja-JP" altLang="en-US" sz="1600" dirty="0" smtClean="0"/>
              <a:t>ない</a:t>
            </a:r>
            <a:r>
              <a:rPr lang="ja-JP" altLang="en-US" sz="1600" dirty="0"/>
              <a:t>か</a:t>
            </a:r>
            <a:r>
              <a:rPr kumimoji="1" lang="ja-JP" altLang="en-US" sz="1600" dirty="0" smtClean="0"/>
              <a:t>？</a:t>
            </a:r>
            <a:endParaRPr kumimoji="1" lang="en-US" altLang="ja-JP" sz="1600" dirty="0" smtClean="0"/>
          </a:p>
          <a:p>
            <a:r>
              <a:rPr lang="ja-JP" altLang="en-US" sz="1600" dirty="0"/>
              <a:t>はさまれ</a:t>
            </a:r>
            <a:r>
              <a:rPr lang="ja-JP" altLang="en-US" sz="1600" dirty="0" smtClean="0"/>
              <a:t>ないか</a:t>
            </a:r>
            <a:r>
              <a:rPr lang="ja-JP" altLang="en-US" sz="1600" dirty="0"/>
              <a:t>？</a:t>
            </a:r>
            <a:endParaRPr kumimoji="1" lang="ja-JP" altLang="en-US" sz="1600" dirty="0"/>
          </a:p>
        </p:txBody>
      </p:sp>
      <p:sp>
        <p:nvSpPr>
          <p:cNvPr id="50" name="テキスト ボックス 49"/>
          <p:cNvSpPr txBox="1"/>
          <p:nvPr/>
        </p:nvSpPr>
        <p:spPr>
          <a:xfrm>
            <a:off x="35496" y="4941168"/>
            <a:ext cx="648072" cy="276999"/>
          </a:xfrm>
          <a:prstGeom prst="rect">
            <a:avLst/>
          </a:prstGeom>
          <a:noFill/>
        </p:spPr>
        <p:txBody>
          <a:bodyPr wrap="square" rtlCol="0">
            <a:spAutoFit/>
          </a:bodyPr>
          <a:lstStyle/>
          <a:p>
            <a:r>
              <a:rPr lang="ja-JP" altLang="en-US" sz="1200" dirty="0" smtClean="0"/>
              <a:t>③</a:t>
            </a:r>
            <a:endParaRPr kumimoji="1" lang="ja-JP" altLang="en-US" sz="1200" dirty="0"/>
          </a:p>
        </p:txBody>
      </p:sp>
    </p:spTree>
    <p:extLst>
      <p:ext uri="{BB962C8B-B14F-4D97-AF65-F5344CB8AC3E}">
        <p14:creationId xmlns:p14="http://schemas.microsoft.com/office/powerpoint/2010/main" val="468572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3954" y="1052736"/>
            <a:ext cx="8640960" cy="5724644"/>
          </a:xfrm>
          <a:prstGeom prst="rect">
            <a:avLst/>
          </a:prstGeom>
        </p:spPr>
        <p:txBody>
          <a:bodyPr wrap="square">
            <a:spAutoFit/>
          </a:bodyPr>
          <a:lstStyle/>
          <a:p>
            <a:r>
              <a:rPr lang="ja-JP" altLang="en-US" sz="2400" b="1" dirty="0" smtClean="0">
                <a:solidFill>
                  <a:srgbClr val="C00000"/>
                </a:solidFill>
              </a:rPr>
              <a:t>＜</a:t>
            </a:r>
            <a:r>
              <a:rPr lang="zh-TW" altLang="ja-JP" sz="2400" b="1" dirty="0" smtClean="0">
                <a:solidFill>
                  <a:srgbClr val="C00000"/>
                </a:solidFill>
              </a:rPr>
              <a:t>一般的</a:t>
            </a:r>
            <a:r>
              <a:rPr lang="zh-TW" altLang="ja-JP" sz="2400" b="1" dirty="0">
                <a:solidFill>
                  <a:srgbClr val="C00000"/>
                </a:solidFill>
              </a:rPr>
              <a:t>注意</a:t>
            </a:r>
            <a:r>
              <a:rPr lang="zh-TW" altLang="ja-JP" sz="2400" b="1" dirty="0" smtClean="0">
                <a:solidFill>
                  <a:srgbClr val="C00000"/>
                </a:solidFill>
              </a:rPr>
              <a:t>事項</a:t>
            </a:r>
            <a:r>
              <a:rPr lang="ja-JP" altLang="en-US" sz="2400" b="1" dirty="0" smtClean="0">
                <a:solidFill>
                  <a:srgbClr val="C00000"/>
                </a:solidFill>
              </a:rPr>
              <a:t>＞</a:t>
            </a:r>
            <a:r>
              <a:rPr lang="en-US" altLang="ja-JP" dirty="0">
                <a:solidFill>
                  <a:srgbClr val="C00000"/>
                </a:solidFill>
              </a:rPr>
              <a:t> </a:t>
            </a:r>
            <a:endParaRPr lang="ja-JP" altLang="ja-JP" b="1" u="sng" dirty="0">
              <a:solidFill>
                <a:srgbClr val="C00000"/>
              </a:solidFill>
            </a:endParaRPr>
          </a:p>
          <a:p>
            <a:r>
              <a:rPr lang="ja-JP" altLang="ja-JP" u="sng" dirty="0">
                <a:solidFill>
                  <a:srgbClr val="C00000"/>
                </a:solidFill>
              </a:rPr>
              <a:t>１　安全速度を守る</a:t>
            </a:r>
            <a:endParaRPr lang="ja-JP" altLang="ja-JP" b="1" u="sng" dirty="0">
              <a:solidFill>
                <a:srgbClr val="C00000"/>
              </a:solidFill>
            </a:endParaRPr>
          </a:p>
          <a:p>
            <a:r>
              <a:rPr lang="ja-JP" altLang="ja-JP" dirty="0"/>
              <a:t>　①道路・交通状況、天候、視界、車両の状況（積み荷の状況など）に応じた安全</a:t>
            </a:r>
            <a:r>
              <a:rPr lang="ja-JP" altLang="ja-JP" dirty="0" smtClean="0"/>
              <a:t>速度</a:t>
            </a:r>
            <a:r>
              <a:rPr lang="en-US" altLang="ja-JP" dirty="0" smtClean="0"/>
              <a:t> </a:t>
            </a:r>
          </a:p>
          <a:p>
            <a:r>
              <a:rPr lang="en-US" altLang="ja-JP" dirty="0"/>
              <a:t> </a:t>
            </a:r>
            <a:r>
              <a:rPr lang="en-US" altLang="ja-JP" dirty="0" smtClean="0"/>
              <a:t>    </a:t>
            </a:r>
            <a:r>
              <a:rPr lang="ja-JP" altLang="ja-JP" dirty="0" smtClean="0"/>
              <a:t>（</a:t>
            </a:r>
            <a:r>
              <a:rPr lang="ja-JP" altLang="ja-JP" dirty="0"/>
              <a:t>制限速度以下）を意識し、他の車と競争せず自分のペースで走行しましょう。</a:t>
            </a:r>
            <a:endParaRPr lang="ja-JP" altLang="ja-JP" b="1" u="sng" dirty="0"/>
          </a:p>
          <a:p>
            <a:r>
              <a:rPr lang="ja-JP" altLang="ja-JP" dirty="0"/>
              <a:t>　②スピードが上がれば上がるほど、視野が狭まり、確認できる範囲が極めて狭く</a:t>
            </a:r>
            <a:r>
              <a:rPr lang="ja-JP" altLang="ja-JP" dirty="0" smtClean="0"/>
              <a:t>なる</a:t>
            </a:r>
            <a:endParaRPr lang="en-US" altLang="ja-JP" dirty="0" smtClean="0"/>
          </a:p>
          <a:p>
            <a:r>
              <a:rPr lang="en-US" altLang="ja-JP" dirty="0"/>
              <a:t> </a:t>
            </a:r>
            <a:r>
              <a:rPr lang="en-US" altLang="ja-JP" dirty="0" smtClean="0"/>
              <a:t>     </a:t>
            </a:r>
            <a:r>
              <a:rPr lang="ja-JP" altLang="ja-JP" dirty="0" smtClean="0"/>
              <a:t>の</a:t>
            </a:r>
            <a:r>
              <a:rPr lang="ja-JP" altLang="ja-JP" dirty="0"/>
              <a:t>で、安全速度で運行できる計画を立てましょう。</a:t>
            </a:r>
            <a:endParaRPr lang="ja-JP" altLang="ja-JP" b="1" u="sng" dirty="0"/>
          </a:p>
          <a:p>
            <a:r>
              <a:rPr lang="en-US" altLang="ja-JP" dirty="0"/>
              <a:t> </a:t>
            </a:r>
            <a:endParaRPr lang="ja-JP" altLang="ja-JP" b="1" u="sng" dirty="0"/>
          </a:p>
          <a:p>
            <a:r>
              <a:rPr lang="ja-JP" altLang="ja-JP" u="sng" dirty="0">
                <a:solidFill>
                  <a:srgbClr val="C00000"/>
                </a:solidFill>
              </a:rPr>
              <a:t>２　急加速、急減速はしない</a:t>
            </a:r>
            <a:endParaRPr lang="ja-JP" altLang="ja-JP" b="1" u="sng" dirty="0">
              <a:solidFill>
                <a:srgbClr val="C00000"/>
              </a:solidFill>
            </a:endParaRPr>
          </a:p>
          <a:p>
            <a:r>
              <a:rPr lang="ja-JP" altLang="ja-JP" dirty="0"/>
              <a:t>　①急加速、急減速はしないようにしましょう。</a:t>
            </a:r>
            <a:endParaRPr lang="ja-JP" altLang="ja-JP" b="1" u="sng" dirty="0"/>
          </a:p>
          <a:p>
            <a:r>
              <a:rPr lang="ja-JP" altLang="ja-JP" dirty="0"/>
              <a:t>　②道路・交通状況に応じた安全な加速、減速を行いましょう。</a:t>
            </a:r>
            <a:endParaRPr lang="ja-JP" altLang="ja-JP" b="1" u="sng" dirty="0"/>
          </a:p>
          <a:p>
            <a:r>
              <a:rPr lang="en-US" altLang="ja-JP" dirty="0"/>
              <a:t> </a:t>
            </a:r>
            <a:endParaRPr lang="ja-JP" altLang="ja-JP" b="1" u="sng" dirty="0"/>
          </a:p>
          <a:p>
            <a:r>
              <a:rPr lang="ja-JP" altLang="ja-JP" u="sng" dirty="0">
                <a:solidFill>
                  <a:srgbClr val="C00000"/>
                </a:solidFill>
              </a:rPr>
              <a:t>３　運転に集中する</a:t>
            </a:r>
            <a:endParaRPr lang="ja-JP" altLang="ja-JP" b="1" u="sng" dirty="0">
              <a:solidFill>
                <a:srgbClr val="C00000"/>
              </a:solidFill>
            </a:endParaRPr>
          </a:p>
          <a:p>
            <a:r>
              <a:rPr lang="ja-JP" altLang="ja-JP" dirty="0"/>
              <a:t>　①雑談や他のことに気をとられてわき見（認知遅れ）にならないように注意しましょう。</a:t>
            </a:r>
            <a:endParaRPr lang="ja-JP" altLang="ja-JP" b="1" u="sng" dirty="0"/>
          </a:p>
          <a:p>
            <a:pPr lvl="0"/>
            <a:r>
              <a:rPr lang="ja-JP" altLang="en-US" dirty="0" smtClean="0"/>
              <a:t>　　　・</a:t>
            </a:r>
            <a:r>
              <a:rPr lang="ja-JP" altLang="ja-JP" dirty="0" smtClean="0"/>
              <a:t>地理</a:t>
            </a:r>
            <a:r>
              <a:rPr lang="ja-JP" altLang="ja-JP" dirty="0"/>
              <a:t>が不案内で、地図、案内標識や道などに気をとられる。</a:t>
            </a:r>
            <a:endParaRPr lang="ja-JP" altLang="ja-JP" b="1" u="sng" dirty="0"/>
          </a:p>
          <a:p>
            <a:pPr lvl="0"/>
            <a:r>
              <a:rPr lang="ja-JP" altLang="en-US" dirty="0" smtClean="0"/>
              <a:t>　　　・</a:t>
            </a:r>
            <a:r>
              <a:rPr lang="ja-JP" altLang="ja-JP" dirty="0" smtClean="0"/>
              <a:t>進行</a:t>
            </a:r>
            <a:r>
              <a:rPr lang="ja-JP" altLang="ja-JP" dirty="0"/>
              <a:t>する道路の周囲の事物、情景に興味を奪われる。</a:t>
            </a:r>
            <a:endParaRPr lang="ja-JP" altLang="ja-JP" b="1" u="sng" dirty="0"/>
          </a:p>
          <a:p>
            <a:pPr lvl="0"/>
            <a:r>
              <a:rPr lang="ja-JP" altLang="en-US" dirty="0" smtClean="0"/>
              <a:t>　　　・</a:t>
            </a:r>
            <a:r>
              <a:rPr lang="ja-JP" altLang="ja-JP" dirty="0" smtClean="0"/>
              <a:t>同乗者</a:t>
            </a:r>
            <a:r>
              <a:rPr lang="ja-JP" altLang="ja-JP" dirty="0"/>
              <a:t>と夢中で話す。</a:t>
            </a:r>
            <a:endParaRPr lang="ja-JP" altLang="ja-JP" b="1" u="sng" dirty="0"/>
          </a:p>
          <a:p>
            <a:pPr lvl="0"/>
            <a:r>
              <a:rPr lang="ja-JP" altLang="en-US" dirty="0" smtClean="0"/>
              <a:t>　　　・</a:t>
            </a:r>
            <a:r>
              <a:rPr lang="ja-JP" altLang="ja-JP" dirty="0" smtClean="0"/>
              <a:t>考え事</a:t>
            </a:r>
            <a:r>
              <a:rPr lang="ja-JP" altLang="ja-JP" dirty="0"/>
              <a:t>をする。</a:t>
            </a:r>
            <a:endParaRPr lang="ja-JP" altLang="ja-JP" b="1" u="sng" dirty="0"/>
          </a:p>
          <a:p>
            <a:r>
              <a:rPr lang="ja-JP" altLang="ja-JP" dirty="0"/>
              <a:t>　②飲食・喫煙・ガラス拭き・カーラジオの操作といった運転に関係のない行為は、</a:t>
            </a:r>
            <a:r>
              <a:rPr lang="ja-JP" altLang="ja-JP" dirty="0" smtClean="0"/>
              <a:t>運転中</a:t>
            </a:r>
            <a:endParaRPr lang="en-US" altLang="ja-JP" dirty="0" smtClean="0"/>
          </a:p>
          <a:p>
            <a:r>
              <a:rPr lang="ja-JP" altLang="en-US" dirty="0"/>
              <a:t>　</a:t>
            </a:r>
            <a:r>
              <a:rPr lang="ja-JP" altLang="en-US" dirty="0" smtClean="0"/>
              <a:t>　 </a:t>
            </a:r>
            <a:r>
              <a:rPr lang="ja-JP" altLang="ja-JP" dirty="0" smtClean="0"/>
              <a:t>には</a:t>
            </a:r>
            <a:r>
              <a:rPr lang="ja-JP" altLang="ja-JP" dirty="0"/>
              <a:t>絶対に行わないようにし、場所・タイミングを見計らって、必ず、車両が停止</a:t>
            </a:r>
            <a:r>
              <a:rPr lang="ja-JP" altLang="ja-JP" dirty="0" smtClean="0"/>
              <a:t>して</a:t>
            </a:r>
            <a:endParaRPr lang="en-US" altLang="ja-JP" dirty="0" smtClean="0"/>
          </a:p>
          <a:p>
            <a:r>
              <a:rPr lang="en-US" altLang="ja-JP" dirty="0"/>
              <a:t> </a:t>
            </a:r>
            <a:r>
              <a:rPr lang="en-US" altLang="ja-JP" dirty="0" smtClean="0"/>
              <a:t>     </a:t>
            </a:r>
            <a:r>
              <a:rPr lang="ja-JP" altLang="ja-JP" dirty="0" smtClean="0"/>
              <a:t>いる</a:t>
            </a:r>
            <a:r>
              <a:rPr lang="ja-JP" altLang="ja-JP" dirty="0"/>
              <a:t>状態で行いましょう</a:t>
            </a:r>
            <a:r>
              <a:rPr lang="ja-JP" altLang="ja-JP" dirty="0" smtClean="0"/>
              <a:t>。</a:t>
            </a:r>
            <a:r>
              <a:rPr lang="en-US" altLang="ja-JP" dirty="0"/>
              <a:t> </a:t>
            </a:r>
            <a:endParaRPr lang="ja-JP" altLang="ja-JP" b="1" u="sng" dirty="0"/>
          </a:p>
        </p:txBody>
      </p:sp>
      <p:sp>
        <p:nvSpPr>
          <p:cNvPr id="4" name="テキスト ボックス 3"/>
          <p:cNvSpPr txBox="1"/>
          <p:nvPr/>
        </p:nvSpPr>
        <p:spPr>
          <a:xfrm>
            <a:off x="179512" y="424253"/>
            <a:ext cx="4752528" cy="584775"/>
          </a:xfrm>
          <a:prstGeom prst="rect">
            <a:avLst/>
          </a:prstGeom>
          <a:noFill/>
        </p:spPr>
        <p:txBody>
          <a:bodyPr wrap="square" rtlCol="0">
            <a:spAutoFit/>
          </a:bodyPr>
          <a:lstStyle/>
          <a:p>
            <a:r>
              <a:rPr lang="ja-JP" altLang="en-US" sz="3200" b="1" dirty="0">
                <a:solidFill>
                  <a:srgbClr val="0070C0"/>
                </a:solidFill>
                <a:latin typeface="HG創英角ﾎﾟｯﾌﾟ体" panose="040B0A09000000000000" pitchFamily="49" charset="-128"/>
                <a:ea typeface="HG創英角ﾎﾟｯﾌﾟ体" panose="040B0A09000000000000" pitchFamily="49" charset="-128"/>
              </a:rPr>
              <a:t>５．安全運転に</a:t>
            </a:r>
            <a:r>
              <a:rPr lang="ja-JP" altLang="en-US" sz="3200" b="1" dirty="0" smtClean="0">
                <a:solidFill>
                  <a:srgbClr val="0070C0"/>
                </a:solidFill>
                <a:latin typeface="HG創英角ﾎﾟｯﾌﾟ体" panose="040B0A09000000000000" pitchFamily="49" charset="-128"/>
                <a:ea typeface="HG創英角ﾎﾟｯﾌﾟ体" panose="040B0A09000000000000" pitchFamily="49" charset="-128"/>
              </a:rPr>
              <a:t>ついて</a:t>
            </a:r>
            <a:endParaRPr kumimoji="1" lang="ja-JP" altLang="en-US" sz="3200" dirty="0"/>
          </a:p>
        </p:txBody>
      </p:sp>
    </p:spTree>
    <p:extLst>
      <p:ext uri="{BB962C8B-B14F-4D97-AF65-F5344CB8AC3E}">
        <p14:creationId xmlns:p14="http://schemas.microsoft.com/office/powerpoint/2010/main" val="3626166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980728"/>
            <a:ext cx="8496944" cy="5016758"/>
          </a:xfrm>
          <a:prstGeom prst="rect">
            <a:avLst/>
          </a:prstGeom>
        </p:spPr>
        <p:txBody>
          <a:bodyPr wrap="square">
            <a:spAutoFit/>
          </a:bodyPr>
          <a:lstStyle/>
          <a:p>
            <a:r>
              <a:rPr lang="ja-JP" altLang="ja-JP" sz="2000" u="sng" dirty="0">
                <a:solidFill>
                  <a:srgbClr val="C00000"/>
                </a:solidFill>
              </a:rPr>
              <a:t>４　あせり、イライラは禁物</a:t>
            </a:r>
            <a:endParaRPr lang="ja-JP" altLang="ja-JP" sz="2000" b="1" u="sng" dirty="0">
              <a:solidFill>
                <a:srgbClr val="C00000"/>
              </a:solidFill>
            </a:endParaRPr>
          </a:p>
          <a:p>
            <a:endParaRPr lang="en-US" altLang="ja-JP" sz="2000" dirty="0" smtClean="0"/>
          </a:p>
          <a:p>
            <a:r>
              <a:rPr lang="ja-JP" altLang="ja-JP" sz="2000" dirty="0"/>
              <a:t>　①先を急いで、あせって運転をしても、時間的にはさほど大きな差</a:t>
            </a:r>
            <a:r>
              <a:rPr lang="ja-JP" altLang="ja-JP" sz="2000" dirty="0" smtClean="0"/>
              <a:t>は</a:t>
            </a:r>
            <a:endParaRPr lang="en-US" altLang="ja-JP" sz="2000" dirty="0" smtClean="0"/>
          </a:p>
          <a:p>
            <a:r>
              <a:rPr lang="ja-JP" altLang="en-US" sz="2000" dirty="0"/>
              <a:t>　</a:t>
            </a:r>
            <a:r>
              <a:rPr lang="ja-JP" altLang="en-US" sz="2000" dirty="0" smtClean="0"/>
              <a:t>　</a:t>
            </a:r>
            <a:r>
              <a:rPr lang="ja-JP" altLang="ja-JP" sz="2000" dirty="0" smtClean="0"/>
              <a:t>ありません。</a:t>
            </a:r>
            <a:endParaRPr lang="en-US" altLang="ja-JP" sz="2000" dirty="0"/>
          </a:p>
          <a:p>
            <a:r>
              <a:rPr lang="ja-JP" altLang="en-US" sz="2000" dirty="0" smtClean="0"/>
              <a:t>　　</a:t>
            </a:r>
            <a:r>
              <a:rPr lang="ja-JP" altLang="ja-JP" sz="2000" dirty="0" smtClean="0"/>
              <a:t>交通</a:t>
            </a:r>
            <a:r>
              <a:rPr lang="ja-JP" altLang="ja-JP" sz="2000" dirty="0"/>
              <a:t>ルール厳守は当然のこと、頻繁な車線変更など自己中心的</a:t>
            </a:r>
            <a:r>
              <a:rPr lang="ja-JP" altLang="ja-JP" sz="2000" dirty="0" smtClean="0"/>
              <a:t>な</a:t>
            </a:r>
            <a:endParaRPr lang="en-US" altLang="ja-JP" sz="2000" dirty="0" smtClean="0"/>
          </a:p>
          <a:p>
            <a:r>
              <a:rPr lang="ja-JP" altLang="en-US" sz="2000" dirty="0"/>
              <a:t>　</a:t>
            </a:r>
            <a:r>
              <a:rPr lang="ja-JP" altLang="en-US" sz="2000" dirty="0" smtClean="0"/>
              <a:t>　</a:t>
            </a:r>
            <a:r>
              <a:rPr lang="ja-JP" altLang="ja-JP" sz="2000" dirty="0" smtClean="0"/>
              <a:t>運転はやめましょう</a:t>
            </a:r>
            <a:r>
              <a:rPr lang="ja-JP" altLang="ja-JP" sz="2000" dirty="0"/>
              <a:t>。</a:t>
            </a:r>
            <a:endParaRPr lang="ja-JP" altLang="ja-JP" sz="2000" b="1" u="sng" dirty="0"/>
          </a:p>
          <a:p>
            <a:endParaRPr lang="en-US" altLang="ja-JP" sz="2000" dirty="0" smtClean="0"/>
          </a:p>
          <a:p>
            <a:r>
              <a:rPr lang="ja-JP" altLang="ja-JP" sz="2000" dirty="0"/>
              <a:t>　②運転中のイライラは事故のもとです。常に譲り合いの精神、弱者</a:t>
            </a:r>
            <a:r>
              <a:rPr lang="ja-JP" altLang="ja-JP" sz="2000" dirty="0" smtClean="0"/>
              <a:t>保護</a:t>
            </a:r>
            <a:endParaRPr lang="en-US" altLang="ja-JP" sz="2000" dirty="0" smtClean="0"/>
          </a:p>
          <a:p>
            <a:r>
              <a:rPr lang="ja-JP" altLang="en-US" sz="2000" dirty="0"/>
              <a:t>　</a:t>
            </a:r>
            <a:r>
              <a:rPr lang="ja-JP" altLang="en-US" sz="2000" dirty="0" smtClean="0"/>
              <a:t>　</a:t>
            </a:r>
            <a:r>
              <a:rPr lang="ja-JP" altLang="ja-JP" sz="2000" dirty="0" smtClean="0"/>
              <a:t>の</a:t>
            </a:r>
            <a:r>
              <a:rPr lang="ja-JP" altLang="ja-JP" sz="2000" dirty="0"/>
              <a:t>気持ちを忘れずに、落ち着いた気持ちで運転しましょう。</a:t>
            </a:r>
            <a:endParaRPr lang="ja-JP" altLang="ja-JP" sz="2000" b="1" u="sng" dirty="0"/>
          </a:p>
          <a:p>
            <a:r>
              <a:rPr lang="en-US" altLang="ja-JP" sz="2000" dirty="0"/>
              <a:t> </a:t>
            </a:r>
            <a:endParaRPr lang="ja-JP" altLang="ja-JP" sz="2000" b="1" u="sng" dirty="0"/>
          </a:p>
          <a:p>
            <a:r>
              <a:rPr lang="ja-JP" altLang="ja-JP" sz="2000" u="sng" dirty="0">
                <a:solidFill>
                  <a:srgbClr val="C00000"/>
                </a:solidFill>
              </a:rPr>
              <a:t>５　眠くなったら早めに休憩</a:t>
            </a:r>
            <a:endParaRPr lang="ja-JP" altLang="ja-JP" sz="2000" b="1" u="sng" dirty="0">
              <a:solidFill>
                <a:srgbClr val="C00000"/>
              </a:solidFill>
            </a:endParaRPr>
          </a:p>
          <a:p>
            <a:endParaRPr lang="en-US" altLang="ja-JP" sz="2000" dirty="0" smtClean="0"/>
          </a:p>
          <a:p>
            <a:r>
              <a:rPr lang="ja-JP" altLang="ja-JP" sz="2000" dirty="0"/>
              <a:t>　①運転中に眠くなったら、無理せずに、早めに車を安全な場所に停め</a:t>
            </a:r>
            <a:r>
              <a:rPr lang="ja-JP" altLang="ja-JP" sz="2000" dirty="0" smtClean="0"/>
              <a:t>、</a:t>
            </a:r>
            <a:endParaRPr lang="en-US" altLang="ja-JP" sz="2000" dirty="0" smtClean="0"/>
          </a:p>
          <a:p>
            <a:r>
              <a:rPr lang="ja-JP" altLang="en-US" sz="2000" dirty="0"/>
              <a:t>　</a:t>
            </a:r>
            <a:r>
              <a:rPr lang="ja-JP" altLang="en-US" sz="2000" dirty="0" smtClean="0"/>
              <a:t>　</a:t>
            </a:r>
            <a:r>
              <a:rPr lang="ja-JP" altLang="ja-JP" sz="2000" dirty="0" smtClean="0"/>
              <a:t>軽い</a:t>
            </a:r>
            <a:r>
              <a:rPr lang="ja-JP" altLang="ja-JP" sz="2000" dirty="0"/>
              <a:t>体操で気分転換をしましょう。</a:t>
            </a:r>
            <a:endParaRPr lang="ja-JP" altLang="ja-JP" sz="2000" b="1" u="sng" dirty="0"/>
          </a:p>
          <a:p>
            <a:endParaRPr lang="en-US" altLang="ja-JP" sz="2000" dirty="0" smtClean="0"/>
          </a:p>
          <a:p>
            <a:r>
              <a:rPr lang="ja-JP" altLang="ja-JP" sz="2000" dirty="0"/>
              <a:t>　②それでも眠気が</a:t>
            </a:r>
            <a:r>
              <a:rPr lang="ja-JP" altLang="ja-JP" sz="2000" dirty="0" smtClean="0"/>
              <a:t>とれない</a:t>
            </a:r>
            <a:r>
              <a:rPr lang="ja-JP" altLang="en-US" sz="2000" dirty="0" smtClean="0"/>
              <a:t>時</a:t>
            </a:r>
            <a:r>
              <a:rPr lang="ja-JP" altLang="ja-JP" sz="2000" dirty="0" smtClean="0"/>
              <a:t>は</a:t>
            </a:r>
            <a:r>
              <a:rPr lang="ja-JP" altLang="ja-JP" sz="2000" dirty="0"/>
              <a:t>、近くの駐・停車場などで仮眠をとりましょう。</a:t>
            </a:r>
            <a:endParaRPr lang="ja-JP" altLang="ja-JP" sz="2000" b="1" u="sng" dirty="0"/>
          </a:p>
        </p:txBody>
      </p:sp>
    </p:spTree>
    <p:extLst>
      <p:ext uri="{BB962C8B-B14F-4D97-AF65-F5344CB8AC3E}">
        <p14:creationId xmlns:p14="http://schemas.microsoft.com/office/powerpoint/2010/main" val="1907278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620688"/>
            <a:ext cx="8352928" cy="5386090"/>
          </a:xfrm>
          <a:prstGeom prst="rect">
            <a:avLst/>
          </a:prstGeom>
        </p:spPr>
        <p:txBody>
          <a:bodyPr wrap="square">
            <a:spAutoFit/>
          </a:bodyPr>
          <a:lstStyle/>
          <a:p>
            <a:r>
              <a:rPr lang="ja-JP" altLang="en-US" sz="2400" b="1" dirty="0" smtClean="0">
                <a:solidFill>
                  <a:srgbClr val="C00000"/>
                </a:solidFill>
              </a:rPr>
              <a:t>＜</a:t>
            </a:r>
            <a:r>
              <a:rPr lang="ja-JP" altLang="ja-JP" sz="2400" b="1" dirty="0" smtClean="0">
                <a:solidFill>
                  <a:srgbClr val="C00000"/>
                </a:solidFill>
              </a:rPr>
              <a:t>運転</a:t>
            </a:r>
            <a:r>
              <a:rPr lang="ja-JP" altLang="ja-JP" sz="2400" b="1" dirty="0">
                <a:solidFill>
                  <a:srgbClr val="C00000"/>
                </a:solidFill>
              </a:rPr>
              <a:t>操作の</a:t>
            </a:r>
            <a:r>
              <a:rPr lang="ja-JP" altLang="ja-JP" sz="2400" b="1" dirty="0" smtClean="0">
                <a:solidFill>
                  <a:srgbClr val="C00000"/>
                </a:solidFill>
              </a:rPr>
              <a:t>ポイント</a:t>
            </a:r>
            <a:r>
              <a:rPr lang="ja-JP" altLang="en-US" sz="2400" b="1" dirty="0" smtClean="0">
                <a:solidFill>
                  <a:srgbClr val="C00000"/>
                </a:solidFill>
              </a:rPr>
              <a:t>＞</a:t>
            </a:r>
            <a:endParaRPr lang="ja-JP" altLang="ja-JP" sz="2400" b="1" u="sng" dirty="0">
              <a:solidFill>
                <a:srgbClr val="C00000"/>
              </a:solidFill>
            </a:endParaRPr>
          </a:p>
          <a:p>
            <a:r>
              <a:rPr lang="en-US" altLang="ja-JP" sz="2000" dirty="0"/>
              <a:t> </a:t>
            </a:r>
            <a:endParaRPr lang="ja-JP" altLang="ja-JP" sz="2000" b="1" u="sng" dirty="0"/>
          </a:p>
          <a:p>
            <a:r>
              <a:rPr lang="ja-JP" altLang="ja-JP" sz="2000" u="sng" dirty="0">
                <a:solidFill>
                  <a:srgbClr val="C00000"/>
                </a:solidFill>
              </a:rPr>
              <a:t>１　正しいハンドル操作</a:t>
            </a:r>
            <a:endParaRPr lang="ja-JP" altLang="ja-JP" sz="2000" b="1" u="sng" dirty="0">
              <a:solidFill>
                <a:srgbClr val="C00000"/>
              </a:solidFill>
            </a:endParaRPr>
          </a:p>
          <a:p>
            <a:r>
              <a:rPr lang="ja-JP" altLang="ja-JP" sz="2000" dirty="0"/>
              <a:t>　①急ハンドル操作はしないようにしましょう。</a:t>
            </a:r>
            <a:endParaRPr lang="ja-JP" altLang="ja-JP" sz="2000" b="1" u="sng" dirty="0"/>
          </a:p>
          <a:p>
            <a:r>
              <a:rPr lang="ja-JP" altLang="en-US" sz="2000" dirty="0"/>
              <a:t>　</a:t>
            </a:r>
            <a:r>
              <a:rPr lang="ja-JP" altLang="ja-JP" sz="2000" dirty="0" smtClean="0"/>
              <a:t>②</a:t>
            </a:r>
            <a:r>
              <a:rPr lang="ja-JP" altLang="ja-JP" sz="2000" dirty="0"/>
              <a:t>片手ハンドルなど、安全運転操作に支障をきたす行為はしないように</a:t>
            </a:r>
            <a:r>
              <a:rPr lang="ja-JP" altLang="ja-JP" sz="2000" dirty="0" smtClean="0"/>
              <a:t>し</a:t>
            </a:r>
            <a:endParaRPr lang="en-US" altLang="ja-JP" sz="2000" dirty="0" smtClean="0"/>
          </a:p>
          <a:p>
            <a:r>
              <a:rPr lang="ja-JP" altLang="en-US" sz="2000" dirty="0"/>
              <a:t>　</a:t>
            </a:r>
            <a:r>
              <a:rPr lang="ja-JP" altLang="en-US" sz="2000" dirty="0" smtClean="0"/>
              <a:t>　 </a:t>
            </a:r>
            <a:r>
              <a:rPr lang="ja-JP" altLang="ja-JP" sz="2000" dirty="0" smtClean="0"/>
              <a:t>ましょう</a:t>
            </a:r>
            <a:r>
              <a:rPr lang="ja-JP" altLang="ja-JP" sz="2000" dirty="0"/>
              <a:t>。</a:t>
            </a:r>
            <a:endParaRPr lang="ja-JP" altLang="ja-JP" sz="2000" b="1" u="sng" dirty="0"/>
          </a:p>
          <a:p>
            <a:r>
              <a:rPr lang="en-US" altLang="ja-JP" sz="2000" dirty="0"/>
              <a:t> </a:t>
            </a:r>
            <a:endParaRPr lang="ja-JP" altLang="ja-JP" sz="2000" b="1" u="sng" dirty="0"/>
          </a:p>
          <a:p>
            <a:r>
              <a:rPr lang="ja-JP" altLang="ja-JP" sz="2000" u="sng" dirty="0">
                <a:solidFill>
                  <a:srgbClr val="C00000"/>
                </a:solidFill>
              </a:rPr>
              <a:t>２　ブレーキ操作</a:t>
            </a:r>
            <a:endParaRPr lang="ja-JP" altLang="ja-JP" sz="2000" b="1" u="sng" dirty="0">
              <a:solidFill>
                <a:srgbClr val="C00000"/>
              </a:solidFill>
            </a:endParaRPr>
          </a:p>
          <a:p>
            <a:r>
              <a:rPr lang="ja-JP" altLang="ja-JP" sz="2000" dirty="0"/>
              <a:t>　①急ブレーキを使用しなくてもよい運転を心がけましょう。</a:t>
            </a:r>
            <a:endParaRPr lang="ja-JP" altLang="ja-JP" sz="2000" b="1" u="sng" dirty="0"/>
          </a:p>
          <a:p>
            <a:r>
              <a:rPr lang="ja-JP" altLang="en-US" sz="2000" dirty="0"/>
              <a:t>　</a:t>
            </a:r>
            <a:r>
              <a:rPr lang="ja-JP" altLang="ja-JP" sz="2000" dirty="0" smtClean="0"/>
              <a:t>②</a:t>
            </a:r>
            <a:r>
              <a:rPr lang="ja-JP" altLang="ja-JP" sz="2000" dirty="0"/>
              <a:t>ブレーキは早めに安全にかけるなど、ゆとりのあるブレーキ操作に</a:t>
            </a:r>
            <a:r>
              <a:rPr lang="ja-JP" altLang="ja-JP" sz="2000" dirty="0" smtClean="0"/>
              <a:t>努め</a:t>
            </a:r>
            <a:endParaRPr lang="en-US" altLang="ja-JP" sz="2000" dirty="0" smtClean="0"/>
          </a:p>
          <a:p>
            <a:r>
              <a:rPr lang="en-US" altLang="ja-JP" sz="2000" dirty="0"/>
              <a:t> </a:t>
            </a:r>
            <a:r>
              <a:rPr lang="en-US" altLang="ja-JP" sz="2000" dirty="0" smtClean="0"/>
              <a:t>     </a:t>
            </a:r>
            <a:r>
              <a:rPr lang="ja-JP" altLang="ja-JP" sz="2000" dirty="0" smtClean="0"/>
              <a:t>まし</a:t>
            </a:r>
            <a:r>
              <a:rPr lang="ja-JP" altLang="ja-JP" sz="2000" dirty="0"/>
              <a:t>ょう。</a:t>
            </a:r>
            <a:endParaRPr lang="ja-JP" altLang="ja-JP" sz="2000" b="1" u="sng" dirty="0"/>
          </a:p>
          <a:p>
            <a:r>
              <a:rPr lang="en-US" altLang="ja-JP" sz="2000" dirty="0" smtClean="0"/>
              <a:t>  </a:t>
            </a:r>
            <a:r>
              <a:rPr lang="ja-JP" altLang="ja-JP" sz="2000" dirty="0" smtClean="0"/>
              <a:t>③</a:t>
            </a:r>
            <a:r>
              <a:rPr lang="ja-JP" altLang="ja-JP" sz="2000" dirty="0"/>
              <a:t>長い下り坂や高速道路でのブレーキの多用は、過熱して効きが悪く</a:t>
            </a:r>
            <a:r>
              <a:rPr lang="ja-JP" altLang="ja-JP" sz="2000" dirty="0" smtClean="0"/>
              <a:t>なる</a:t>
            </a:r>
            <a:endParaRPr lang="en-US" altLang="ja-JP" sz="2000" dirty="0" smtClean="0"/>
          </a:p>
          <a:p>
            <a:r>
              <a:rPr lang="en-US" altLang="ja-JP" sz="2000" dirty="0"/>
              <a:t> </a:t>
            </a:r>
            <a:r>
              <a:rPr lang="en-US" altLang="ja-JP" sz="2000" dirty="0" smtClean="0"/>
              <a:t>     </a:t>
            </a:r>
            <a:r>
              <a:rPr lang="ja-JP" altLang="ja-JP" sz="2000" dirty="0" err="1" smtClean="0"/>
              <a:t>ので</a:t>
            </a:r>
            <a:r>
              <a:rPr lang="ja-JP" altLang="ja-JP" sz="2000" dirty="0"/>
              <a:t>注意しましょう。</a:t>
            </a:r>
            <a:endParaRPr lang="ja-JP" altLang="ja-JP" sz="2000" b="1" u="sng" dirty="0"/>
          </a:p>
          <a:p>
            <a:r>
              <a:rPr lang="ja-JP" altLang="ja-JP" sz="2000" dirty="0"/>
              <a:t>　④下り坂では、重心点がずっと前に移動してくるので、急な坂になる</a:t>
            </a:r>
            <a:r>
              <a:rPr lang="ja-JP" altLang="ja-JP" sz="2000" dirty="0" smtClean="0"/>
              <a:t>ほど</a:t>
            </a:r>
            <a:r>
              <a:rPr lang="ja-JP" altLang="en-US" sz="2000" dirty="0"/>
              <a:t>前</a:t>
            </a:r>
            <a:endParaRPr lang="en-US" altLang="ja-JP" sz="2000" dirty="0" smtClean="0"/>
          </a:p>
          <a:p>
            <a:r>
              <a:rPr lang="en-US" altLang="ja-JP" sz="2000" dirty="0"/>
              <a:t> </a:t>
            </a:r>
            <a:r>
              <a:rPr lang="en-US" altLang="ja-JP" sz="2000" dirty="0" smtClean="0"/>
              <a:t>     </a:t>
            </a:r>
            <a:r>
              <a:rPr lang="ja-JP" altLang="ja-JP" sz="2000" dirty="0" smtClean="0"/>
              <a:t>車輪</a:t>
            </a:r>
            <a:r>
              <a:rPr lang="ja-JP" altLang="ja-JP" sz="2000" dirty="0"/>
              <a:t>だけで走行している感じになります。このような状態でブレーキを</a:t>
            </a:r>
            <a:r>
              <a:rPr lang="ja-JP" altLang="ja-JP" sz="2000" dirty="0" smtClean="0"/>
              <a:t>踏</a:t>
            </a:r>
            <a:endParaRPr lang="en-US" altLang="ja-JP" sz="2000" dirty="0" smtClean="0"/>
          </a:p>
          <a:p>
            <a:r>
              <a:rPr lang="en-US" altLang="ja-JP" sz="2000" dirty="0"/>
              <a:t> </a:t>
            </a:r>
            <a:r>
              <a:rPr lang="en-US" altLang="ja-JP" sz="2000" dirty="0" smtClean="0"/>
              <a:t>     </a:t>
            </a:r>
            <a:r>
              <a:rPr lang="ja-JP" altLang="ja-JP" sz="2000" dirty="0" smtClean="0"/>
              <a:t>む</a:t>
            </a:r>
            <a:r>
              <a:rPr lang="ja-JP" altLang="ja-JP" sz="2000" dirty="0"/>
              <a:t>と、後輪はロックされやすくなり、危険な状態となりますので、</a:t>
            </a:r>
            <a:r>
              <a:rPr lang="ja-JP" altLang="ja-JP" sz="2000" dirty="0" smtClean="0"/>
              <a:t>スピード</a:t>
            </a:r>
            <a:endParaRPr lang="en-US" altLang="ja-JP" sz="2000" dirty="0" smtClean="0"/>
          </a:p>
          <a:p>
            <a:r>
              <a:rPr lang="en-US" altLang="ja-JP" sz="2000" dirty="0"/>
              <a:t> </a:t>
            </a:r>
            <a:r>
              <a:rPr lang="en-US" altLang="ja-JP" sz="2000" dirty="0" smtClean="0"/>
              <a:t>     </a:t>
            </a:r>
            <a:r>
              <a:rPr lang="ja-JP" altLang="ja-JP" sz="2000" dirty="0" smtClean="0"/>
              <a:t>は</a:t>
            </a:r>
            <a:r>
              <a:rPr lang="ja-JP" altLang="ja-JP" sz="2000" dirty="0"/>
              <a:t>控えめにして、ブレーキに注意しましょう。</a:t>
            </a:r>
            <a:endParaRPr lang="ja-JP" altLang="ja-JP" sz="2000" b="1" u="sng" dirty="0"/>
          </a:p>
        </p:txBody>
      </p:sp>
    </p:spTree>
    <p:extLst>
      <p:ext uri="{BB962C8B-B14F-4D97-AF65-F5344CB8AC3E}">
        <p14:creationId xmlns:p14="http://schemas.microsoft.com/office/powerpoint/2010/main" val="2465386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764704"/>
            <a:ext cx="8352928" cy="5078313"/>
          </a:xfrm>
          <a:prstGeom prst="rect">
            <a:avLst/>
          </a:prstGeom>
        </p:spPr>
        <p:txBody>
          <a:bodyPr wrap="square">
            <a:spAutoFit/>
          </a:bodyPr>
          <a:lstStyle/>
          <a:p>
            <a:r>
              <a:rPr lang="ja-JP" altLang="en-US" sz="2400" b="1" dirty="0" smtClean="0">
                <a:solidFill>
                  <a:srgbClr val="C00000"/>
                </a:solidFill>
              </a:rPr>
              <a:t>＜</a:t>
            </a:r>
            <a:r>
              <a:rPr lang="ja-JP" altLang="ja-JP" sz="2400" b="1" dirty="0" smtClean="0">
                <a:solidFill>
                  <a:srgbClr val="C00000"/>
                </a:solidFill>
              </a:rPr>
              <a:t>運行前</a:t>
            </a:r>
            <a:r>
              <a:rPr lang="ja-JP" altLang="ja-JP" sz="2400" b="1" dirty="0">
                <a:solidFill>
                  <a:srgbClr val="C00000"/>
                </a:solidFill>
              </a:rPr>
              <a:t>の</a:t>
            </a:r>
            <a:r>
              <a:rPr lang="ja-JP" altLang="ja-JP" sz="2400" b="1" dirty="0" smtClean="0">
                <a:solidFill>
                  <a:srgbClr val="C00000"/>
                </a:solidFill>
              </a:rPr>
              <a:t>ポイント</a:t>
            </a:r>
            <a:r>
              <a:rPr lang="ja-JP" altLang="en-US" sz="2400" b="1" dirty="0" smtClean="0">
                <a:solidFill>
                  <a:srgbClr val="C00000"/>
                </a:solidFill>
              </a:rPr>
              <a:t>＞</a:t>
            </a:r>
            <a:endParaRPr lang="ja-JP" altLang="ja-JP" sz="2400" b="1" u="sng" dirty="0">
              <a:solidFill>
                <a:srgbClr val="C00000"/>
              </a:solidFill>
            </a:endParaRPr>
          </a:p>
          <a:p>
            <a:r>
              <a:rPr lang="en-US" altLang="ja-JP" sz="2000" dirty="0"/>
              <a:t> </a:t>
            </a:r>
            <a:endParaRPr lang="ja-JP" altLang="ja-JP" sz="2000" b="1" u="sng" dirty="0"/>
          </a:p>
          <a:p>
            <a:r>
              <a:rPr lang="ja-JP" altLang="ja-JP" sz="2000" u="sng" dirty="0">
                <a:solidFill>
                  <a:srgbClr val="C00000"/>
                </a:solidFill>
              </a:rPr>
              <a:t>１　健康管理</a:t>
            </a:r>
            <a:endParaRPr lang="ja-JP" altLang="ja-JP" sz="2000" b="1" u="sng" dirty="0">
              <a:solidFill>
                <a:srgbClr val="C00000"/>
              </a:solidFill>
            </a:endParaRPr>
          </a:p>
          <a:p>
            <a:r>
              <a:rPr lang="ja-JP" altLang="ja-JP" sz="2000" dirty="0"/>
              <a:t>　①健康は、毎日の安全運転、業務の遂行に大きな影響を及ぼします。日頃から食事・睡眠・休養などに気を配り、気分転換を心がけ、心身のバランスを保ち、いつも良いコンディションで仕事できるよう心がけましょう。</a:t>
            </a:r>
            <a:endParaRPr lang="ja-JP" altLang="ja-JP" sz="2000" b="1" u="sng" dirty="0"/>
          </a:p>
          <a:p>
            <a:endParaRPr lang="en-US" altLang="ja-JP" sz="2000" dirty="0" smtClean="0"/>
          </a:p>
          <a:p>
            <a:r>
              <a:rPr lang="ja-JP" altLang="ja-JP" sz="2000" dirty="0"/>
              <a:t>　②定期的に健康診断を行いましょう。高血圧・低血圧・貧血・心臓疾患などの症状がある場合は、定期診断以外にも、適時、医師の診断を受けましょう。</a:t>
            </a:r>
            <a:endParaRPr lang="ja-JP" altLang="ja-JP" sz="2000" b="1" u="sng" dirty="0"/>
          </a:p>
          <a:p>
            <a:r>
              <a:rPr lang="ja-JP" altLang="ja-JP" sz="2000" dirty="0"/>
              <a:t>　</a:t>
            </a:r>
            <a:endParaRPr lang="ja-JP" altLang="ja-JP" sz="2000" b="1" u="sng" dirty="0"/>
          </a:p>
          <a:p>
            <a:r>
              <a:rPr lang="ja-JP" altLang="ja-JP" sz="2000" u="sng" dirty="0">
                <a:solidFill>
                  <a:srgbClr val="C00000"/>
                </a:solidFill>
              </a:rPr>
              <a:t>２　整理整頓</a:t>
            </a:r>
            <a:endParaRPr lang="ja-JP" altLang="ja-JP" sz="2000" b="1" u="sng" dirty="0">
              <a:solidFill>
                <a:srgbClr val="C00000"/>
              </a:solidFill>
            </a:endParaRPr>
          </a:p>
          <a:p>
            <a:r>
              <a:rPr lang="ja-JP" altLang="ja-JP" sz="2000" dirty="0"/>
              <a:t>　①運行中に物が移動しないように、運転席付近はなるべく余計な物を置かないよう整理整頓を行いましょう。</a:t>
            </a:r>
            <a:endParaRPr lang="ja-JP" altLang="ja-JP" sz="2000" b="1" u="sng" dirty="0"/>
          </a:p>
          <a:p>
            <a:endParaRPr lang="en-US" altLang="ja-JP" sz="2000" dirty="0" smtClean="0"/>
          </a:p>
          <a:p>
            <a:r>
              <a:rPr lang="ja-JP" altLang="ja-JP" sz="2000" dirty="0"/>
              <a:t>　②前方が見にくくならないように、窓にシールなどを貼ったり、ダッシュボードにマスコットなどを置いたりしないようにしましょう。</a:t>
            </a:r>
            <a:endParaRPr lang="ja-JP" altLang="ja-JP" sz="2000" b="1" u="sng" dirty="0"/>
          </a:p>
        </p:txBody>
      </p:sp>
    </p:spTree>
    <p:extLst>
      <p:ext uri="{BB962C8B-B14F-4D97-AF65-F5344CB8AC3E}">
        <p14:creationId xmlns:p14="http://schemas.microsoft.com/office/powerpoint/2010/main" val="790735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1560" y="764704"/>
            <a:ext cx="8136904" cy="4893647"/>
          </a:xfrm>
          <a:prstGeom prst="rect">
            <a:avLst/>
          </a:prstGeom>
        </p:spPr>
        <p:txBody>
          <a:bodyPr wrap="square">
            <a:spAutoFit/>
          </a:bodyPr>
          <a:lstStyle/>
          <a:p>
            <a:r>
              <a:rPr lang="ja-JP" altLang="ja-JP" dirty="0"/>
              <a:t>　</a:t>
            </a:r>
            <a:endParaRPr lang="ja-JP" altLang="ja-JP" b="1" u="sng" dirty="0"/>
          </a:p>
          <a:p>
            <a:r>
              <a:rPr lang="ja-JP" altLang="en-US" sz="2400" b="1" dirty="0" smtClean="0">
                <a:solidFill>
                  <a:schemeClr val="tx2"/>
                </a:solidFill>
              </a:rPr>
              <a:t>＜</a:t>
            </a:r>
            <a:r>
              <a:rPr lang="ja-JP" altLang="ja-JP" sz="2400" b="1" dirty="0" smtClean="0">
                <a:solidFill>
                  <a:schemeClr val="tx2"/>
                </a:solidFill>
              </a:rPr>
              <a:t>発進</a:t>
            </a:r>
            <a:r>
              <a:rPr lang="ja-JP" altLang="ja-JP" sz="2400" b="1" dirty="0">
                <a:solidFill>
                  <a:schemeClr val="tx2"/>
                </a:solidFill>
              </a:rPr>
              <a:t>時の</a:t>
            </a:r>
            <a:r>
              <a:rPr lang="ja-JP" altLang="ja-JP" sz="2400" b="1" dirty="0" smtClean="0">
                <a:solidFill>
                  <a:schemeClr val="tx2"/>
                </a:solidFill>
              </a:rPr>
              <a:t>ポイント</a:t>
            </a:r>
            <a:r>
              <a:rPr lang="ja-JP" altLang="en-US" sz="2400" b="1" dirty="0" smtClean="0">
                <a:solidFill>
                  <a:schemeClr val="tx2"/>
                </a:solidFill>
              </a:rPr>
              <a:t>＞</a:t>
            </a:r>
            <a:endParaRPr lang="ja-JP" altLang="ja-JP" sz="2400" b="1" u="sng" dirty="0">
              <a:solidFill>
                <a:schemeClr val="tx2"/>
              </a:solidFill>
            </a:endParaRPr>
          </a:p>
          <a:p>
            <a:r>
              <a:rPr lang="en-US" altLang="ja-JP" b="1" dirty="0"/>
              <a:t> </a:t>
            </a:r>
            <a:endParaRPr lang="ja-JP" altLang="ja-JP" b="1" u="sng" dirty="0"/>
          </a:p>
          <a:p>
            <a:r>
              <a:rPr lang="ja-JP" altLang="ja-JP" u="sng" dirty="0">
                <a:solidFill>
                  <a:srgbClr val="C00000"/>
                </a:solidFill>
              </a:rPr>
              <a:t>１　直進時の安全確認</a:t>
            </a:r>
            <a:endParaRPr lang="ja-JP" altLang="ja-JP" b="1" u="sng" dirty="0">
              <a:solidFill>
                <a:srgbClr val="C00000"/>
              </a:solidFill>
            </a:endParaRPr>
          </a:p>
          <a:p>
            <a:r>
              <a:rPr lang="ja-JP" altLang="ja-JP" dirty="0"/>
              <a:t>　①子供や老人などが思わぬところにいることがあるので、乗車するときには、</a:t>
            </a:r>
            <a:r>
              <a:rPr lang="ja-JP" altLang="ja-JP" dirty="0" smtClean="0"/>
              <a:t>前</a:t>
            </a:r>
            <a:endParaRPr lang="en-US" altLang="ja-JP" dirty="0" smtClean="0"/>
          </a:p>
          <a:p>
            <a:r>
              <a:rPr lang="en-US" altLang="ja-JP" dirty="0"/>
              <a:t> </a:t>
            </a:r>
            <a:r>
              <a:rPr lang="en-US" altLang="ja-JP" dirty="0" smtClean="0"/>
              <a:t>     </a:t>
            </a:r>
            <a:r>
              <a:rPr lang="ja-JP" altLang="ja-JP" dirty="0" smtClean="0"/>
              <a:t>後</a:t>
            </a:r>
            <a:r>
              <a:rPr lang="ja-JP" altLang="ja-JP" dirty="0"/>
              <a:t>・左右、特に車の下部に人がいないことをよく確認しましょう。</a:t>
            </a:r>
            <a:endParaRPr lang="ja-JP" altLang="ja-JP" b="1" u="sng" dirty="0"/>
          </a:p>
          <a:p>
            <a:r>
              <a:rPr lang="ja-JP" altLang="ja-JP" dirty="0"/>
              <a:t>　②発進時も、バックミラーなどにより、前後・左右の安全をよく確認し、方向</a:t>
            </a:r>
            <a:r>
              <a:rPr lang="ja-JP" altLang="ja-JP" dirty="0" smtClean="0"/>
              <a:t>指示</a:t>
            </a:r>
            <a:endParaRPr lang="en-US" altLang="ja-JP" dirty="0" smtClean="0"/>
          </a:p>
          <a:p>
            <a:r>
              <a:rPr lang="en-US" altLang="ja-JP" dirty="0"/>
              <a:t> </a:t>
            </a:r>
            <a:r>
              <a:rPr lang="en-US" altLang="ja-JP" dirty="0" smtClean="0"/>
              <a:t>     </a:t>
            </a:r>
            <a:r>
              <a:rPr lang="ja-JP" altLang="ja-JP" dirty="0" smtClean="0"/>
              <a:t>器</a:t>
            </a:r>
            <a:r>
              <a:rPr lang="ja-JP" altLang="ja-JP" dirty="0"/>
              <a:t>で合図をしてからスタートしましょう。必要に応じ警音器を鳴らしましょう。</a:t>
            </a:r>
            <a:endParaRPr lang="ja-JP" altLang="ja-JP" b="1" u="sng" dirty="0"/>
          </a:p>
          <a:p>
            <a:r>
              <a:rPr lang="ja-JP" altLang="ja-JP" dirty="0"/>
              <a:t>　③夜間や雨天などの場合は、特に慎重に発進しましょう。</a:t>
            </a:r>
            <a:endParaRPr lang="ja-JP" altLang="ja-JP" b="1" u="sng" dirty="0"/>
          </a:p>
          <a:p>
            <a:r>
              <a:rPr lang="ja-JP" altLang="ja-JP" dirty="0"/>
              <a:t>　④バス停、交差点、横断歩道の近くでは、特に歩行者に注意しましょう。</a:t>
            </a:r>
            <a:endParaRPr lang="ja-JP" altLang="ja-JP" b="1" u="sng" dirty="0"/>
          </a:p>
          <a:p>
            <a:r>
              <a:rPr lang="ja-JP" altLang="ja-JP" dirty="0"/>
              <a:t>　⑤発信直後に右・左折するときは、直前の横断者に注意しましょう。</a:t>
            </a:r>
            <a:endParaRPr lang="ja-JP" altLang="ja-JP" b="1" u="sng" dirty="0"/>
          </a:p>
          <a:p>
            <a:r>
              <a:rPr lang="en-US" altLang="ja-JP" dirty="0"/>
              <a:t> </a:t>
            </a:r>
            <a:endParaRPr lang="ja-JP" altLang="ja-JP" b="1" u="sng" dirty="0"/>
          </a:p>
          <a:p>
            <a:r>
              <a:rPr lang="ja-JP" altLang="ja-JP" u="sng" dirty="0">
                <a:solidFill>
                  <a:srgbClr val="C00000"/>
                </a:solidFill>
              </a:rPr>
              <a:t>２　バック時の安全確認</a:t>
            </a:r>
            <a:endParaRPr lang="ja-JP" altLang="ja-JP" b="1" u="sng" dirty="0">
              <a:solidFill>
                <a:srgbClr val="C00000"/>
              </a:solidFill>
            </a:endParaRPr>
          </a:p>
          <a:p>
            <a:r>
              <a:rPr lang="ja-JP" altLang="ja-JP" dirty="0"/>
              <a:t>　①常にバックしないですむような運行ルートを心がけ、原則、バックでの走行</a:t>
            </a:r>
            <a:r>
              <a:rPr lang="ja-JP" altLang="ja-JP" dirty="0" smtClean="0"/>
              <a:t>は</a:t>
            </a:r>
            <a:endParaRPr lang="en-US" altLang="ja-JP" dirty="0" smtClean="0"/>
          </a:p>
          <a:p>
            <a:r>
              <a:rPr lang="en-US" altLang="ja-JP" dirty="0"/>
              <a:t> </a:t>
            </a:r>
            <a:r>
              <a:rPr lang="en-US" altLang="ja-JP" dirty="0" smtClean="0"/>
              <a:t>     </a:t>
            </a:r>
            <a:r>
              <a:rPr lang="ja-JP" altLang="ja-JP" dirty="0" smtClean="0"/>
              <a:t>やめましょう</a:t>
            </a:r>
            <a:r>
              <a:rPr lang="ja-JP" altLang="ja-JP" dirty="0"/>
              <a:t>。</a:t>
            </a:r>
            <a:endParaRPr lang="ja-JP" altLang="ja-JP" b="1" u="sng" dirty="0"/>
          </a:p>
          <a:p>
            <a:r>
              <a:rPr lang="ja-JP" altLang="ja-JP" dirty="0"/>
              <a:t>　②バックをする場合でも、すぐバックをせず後方をよく確認してから、ゆっくり</a:t>
            </a:r>
            <a:r>
              <a:rPr lang="ja-JP" altLang="ja-JP" dirty="0" smtClean="0"/>
              <a:t>後退</a:t>
            </a:r>
            <a:endParaRPr lang="en-US" altLang="ja-JP" dirty="0" smtClean="0"/>
          </a:p>
          <a:p>
            <a:r>
              <a:rPr lang="en-US" altLang="ja-JP" dirty="0"/>
              <a:t> </a:t>
            </a:r>
            <a:r>
              <a:rPr lang="en-US" altLang="ja-JP" dirty="0" smtClean="0"/>
              <a:t>      </a:t>
            </a:r>
            <a:r>
              <a:rPr lang="ja-JP" altLang="ja-JP" dirty="0" smtClean="0"/>
              <a:t>しましょう</a:t>
            </a:r>
            <a:r>
              <a:rPr lang="ja-JP" altLang="ja-JP" dirty="0"/>
              <a:t>。</a:t>
            </a:r>
            <a:endParaRPr lang="ja-JP" altLang="ja-JP" b="1" u="sng" dirty="0"/>
          </a:p>
        </p:txBody>
      </p:sp>
    </p:spTree>
    <p:extLst>
      <p:ext uri="{BB962C8B-B14F-4D97-AF65-F5344CB8AC3E}">
        <p14:creationId xmlns:p14="http://schemas.microsoft.com/office/powerpoint/2010/main" val="472767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620688"/>
            <a:ext cx="8064896" cy="5724644"/>
          </a:xfrm>
          <a:prstGeom prst="rect">
            <a:avLst/>
          </a:prstGeom>
        </p:spPr>
        <p:txBody>
          <a:bodyPr wrap="square">
            <a:spAutoFit/>
          </a:bodyPr>
          <a:lstStyle/>
          <a:p>
            <a:r>
              <a:rPr lang="ja-JP" altLang="en-US" sz="2400" b="1" dirty="0" smtClean="0">
                <a:solidFill>
                  <a:srgbClr val="C00000"/>
                </a:solidFill>
              </a:rPr>
              <a:t>＜</a:t>
            </a:r>
            <a:r>
              <a:rPr lang="ja-JP" altLang="ja-JP" sz="2400" b="1" dirty="0" smtClean="0">
                <a:solidFill>
                  <a:srgbClr val="C00000"/>
                </a:solidFill>
              </a:rPr>
              <a:t>走行</a:t>
            </a:r>
            <a:r>
              <a:rPr lang="ja-JP" altLang="ja-JP" sz="2400" b="1" dirty="0">
                <a:solidFill>
                  <a:srgbClr val="C00000"/>
                </a:solidFill>
              </a:rPr>
              <a:t>時の</a:t>
            </a:r>
            <a:r>
              <a:rPr lang="ja-JP" altLang="ja-JP" sz="2400" b="1" dirty="0" smtClean="0">
                <a:solidFill>
                  <a:srgbClr val="C00000"/>
                </a:solidFill>
              </a:rPr>
              <a:t>ポイント</a:t>
            </a:r>
            <a:r>
              <a:rPr lang="ja-JP" altLang="en-US" sz="2400" b="1" dirty="0" smtClean="0">
                <a:solidFill>
                  <a:srgbClr val="C00000"/>
                </a:solidFill>
              </a:rPr>
              <a:t>＞</a:t>
            </a:r>
            <a:endParaRPr lang="ja-JP" altLang="ja-JP" sz="2400" b="1" u="sng" dirty="0">
              <a:solidFill>
                <a:srgbClr val="C00000"/>
              </a:solidFill>
            </a:endParaRPr>
          </a:p>
          <a:p>
            <a:r>
              <a:rPr lang="en-US" altLang="ja-JP" dirty="0"/>
              <a:t> </a:t>
            </a:r>
            <a:endParaRPr lang="ja-JP" altLang="ja-JP" b="1" u="sng" dirty="0"/>
          </a:p>
          <a:p>
            <a:r>
              <a:rPr lang="ja-JP" altLang="ja-JP" u="sng" dirty="0">
                <a:solidFill>
                  <a:srgbClr val="C00000"/>
                </a:solidFill>
              </a:rPr>
              <a:t>１　車間距離</a:t>
            </a:r>
            <a:endParaRPr lang="ja-JP" altLang="ja-JP" b="1" u="sng" dirty="0">
              <a:solidFill>
                <a:srgbClr val="C00000"/>
              </a:solidFill>
            </a:endParaRPr>
          </a:p>
          <a:p>
            <a:r>
              <a:rPr lang="en-US" altLang="ja-JP" dirty="0" smtClean="0"/>
              <a:t> </a:t>
            </a:r>
            <a:r>
              <a:rPr lang="ja-JP" altLang="ja-JP" dirty="0"/>
              <a:t>　あわててブレーキを踏んでも車はすぐに停まりません。常に速度に応じた</a:t>
            </a:r>
            <a:r>
              <a:rPr lang="ja-JP" altLang="ja-JP" dirty="0" smtClean="0"/>
              <a:t>安全</a:t>
            </a:r>
            <a:endParaRPr lang="en-US" altLang="ja-JP" dirty="0" smtClean="0"/>
          </a:p>
          <a:p>
            <a:r>
              <a:rPr lang="en-US" altLang="ja-JP" dirty="0"/>
              <a:t> </a:t>
            </a:r>
            <a:r>
              <a:rPr lang="ja-JP" altLang="ja-JP" dirty="0" smtClean="0"/>
              <a:t>な車間距離</a:t>
            </a:r>
            <a:r>
              <a:rPr lang="ja-JP" altLang="ja-JP" dirty="0"/>
              <a:t>を保ちましょう。</a:t>
            </a:r>
            <a:endParaRPr lang="ja-JP" altLang="ja-JP" b="1" u="sng" dirty="0"/>
          </a:p>
          <a:p>
            <a:r>
              <a:rPr lang="ja-JP" altLang="ja-JP" dirty="0"/>
              <a:t>　</a:t>
            </a:r>
            <a:r>
              <a:rPr lang="en-US" altLang="ja-JP" dirty="0" smtClean="0"/>
              <a:t> </a:t>
            </a:r>
            <a:r>
              <a:rPr lang="ja-JP" altLang="ja-JP" dirty="0" smtClean="0"/>
              <a:t>特</a:t>
            </a:r>
            <a:r>
              <a:rPr lang="ja-JP" altLang="ja-JP" dirty="0"/>
              <a:t>に次のような場合には注意が必要です。</a:t>
            </a:r>
            <a:endParaRPr lang="ja-JP" altLang="ja-JP" b="1" u="sng" dirty="0"/>
          </a:p>
          <a:p>
            <a:r>
              <a:rPr lang="en-US" altLang="ja-JP" dirty="0" smtClean="0"/>
              <a:t> </a:t>
            </a:r>
            <a:r>
              <a:rPr lang="ja-JP" altLang="ja-JP" dirty="0" smtClean="0"/>
              <a:t>・</a:t>
            </a:r>
            <a:r>
              <a:rPr lang="ja-JP" altLang="ja-JP" dirty="0"/>
              <a:t>前方の見通しがきかないとき。</a:t>
            </a:r>
            <a:endParaRPr lang="ja-JP" altLang="ja-JP" b="1" u="sng" dirty="0"/>
          </a:p>
          <a:p>
            <a:r>
              <a:rPr lang="en-US" altLang="ja-JP" dirty="0" smtClean="0"/>
              <a:t> </a:t>
            </a:r>
            <a:r>
              <a:rPr lang="ja-JP" altLang="ja-JP" dirty="0" smtClean="0"/>
              <a:t>・</a:t>
            </a:r>
            <a:r>
              <a:rPr lang="ja-JP" altLang="ja-JP" dirty="0"/>
              <a:t>悪天候で視界がわるいとき。また、雨・雪・凍結でスリップするとき。</a:t>
            </a:r>
            <a:endParaRPr lang="ja-JP" altLang="ja-JP" b="1" u="sng" dirty="0"/>
          </a:p>
          <a:p>
            <a:r>
              <a:rPr lang="en-US" altLang="ja-JP" dirty="0" smtClean="0"/>
              <a:t> </a:t>
            </a:r>
            <a:r>
              <a:rPr lang="ja-JP" altLang="ja-JP" dirty="0" smtClean="0"/>
              <a:t>・</a:t>
            </a:r>
            <a:r>
              <a:rPr lang="ja-JP" altLang="ja-JP" dirty="0"/>
              <a:t>タクシー、初心者マーク、他府県ナンバーの車の後ろにつくとき。</a:t>
            </a:r>
            <a:endParaRPr lang="ja-JP" altLang="ja-JP" b="1" u="sng" dirty="0"/>
          </a:p>
          <a:p>
            <a:r>
              <a:rPr lang="en-US" altLang="ja-JP" dirty="0"/>
              <a:t> </a:t>
            </a:r>
            <a:endParaRPr lang="ja-JP" altLang="ja-JP" b="1" u="sng" dirty="0"/>
          </a:p>
          <a:p>
            <a:r>
              <a:rPr lang="ja-JP" altLang="ja-JP" u="sng" dirty="0">
                <a:solidFill>
                  <a:srgbClr val="C00000"/>
                </a:solidFill>
              </a:rPr>
              <a:t>２　徐行</a:t>
            </a:r>
            <a:endParaRPr lang="ja-JP" altLang="ja-JP" b="1" u="sng" dirty="0">
              <a:solidFill>
                <a:srgbClr val="C00000"/>
              </a:solidFill>
            </a:endParaRPr>
          </a:p>
          <a:p>
            <a:r>
              <a:rPr lang="en-US" altLang="ja-JP" dirty="0" smtClean="0"/>
              <a:t> </a:t>
            </a:r>
            <a:r>
              <a:rPr lang="ja-JP" altLang="ja-JP" dirty="0"/>
              <a:t>　次のような場合には必ず徐行して、よく安全確認をしましょう。</a:t>
            </a:r>
            <a:endParaRPr lang="ja-JP" altLang="ja-JP" b="1" u="sng" dirty="0"/>
          </a:p>
          <a:p>
            <a:r>
              <a:rPr lang="en-US" altLang="ja-JP" dirty="0" smtClean="0"/>
              <a:t> </a:t>
            </a:r>
            <a:r>
              <a:rPr lang="ja-JP" altLang="ja-JP" dirty="0" smtClean="0"/>
              <a:t>・</a:t>
            </a:r>
            <a:r>
              <a:rPr lang="ja-JP" altLang="ja-JP" dirty="0"/>
              <a:t>左右の見通しがきかない交差点</a:t>
            </a:r>
            <a:endParaRPr lang="ja-JP" altLang="ja-JP" b="1" u="sng" dirty="0"/>
          </a:p>
          <a:p>
            <a:r>
              <a:rPr lang="en-US" altLang="ja-JP" dirty="0" smtClean="0"/>
              <a:t> </a:t>
            </a:r>
            <a:r>
              <a:rPr lang="ja-JP" altLang="ja-JP" dirty="0" smtClean="0"/>
              <a:t>・</a:t>
            </a:r>
            <a:r>
              <a:rPr lang="ja-JP" altLang="ja-JP" dirty="0"/>
              <a:t>道路の曲がり角付近</a:t>
            </a:r>
            <a:endParaRPr lang="ja-JP" altLang="ja-JP" b="1" u="sng" dirty="0"/>
          </a:p>
          <a:p>
            <a:r>
              <a:rPr lang="en-US" altLang="ja-JP" dirty="0" smtClean="0"/>
              <a:t> </a:t>
            </a:r>
            <a:r>
              <a:rPr lang="ja-JP" altLang="ja-JP" dirty="0" smtClean="0"/>
              <a:t>・</a:t>
            </a:r>
            <a:r>
              <a:rPr lang="ja-JP" altLang="ja-JP" dirty="0"/>
              <a:t>上り坂の頂上付近</a:t>
            </a:r>
            <a:endParaRPr lang="ja-JP" altLang="ja-JP" b="1" u="sng" dirty="0"/>
          </a:p>
          <a:p>
            <a:r>
              <a:rPr lang="en-US" altLang="ja-JP" dirty="0" smtClean="0"/>
              <a:t> </a:t>
            </a:r>
            <a:r>
              <a:rPr lang="ja-JP" altLang="ja-JP" dirty="0" smtClean="0"/>
              <a:t>・</a:t>
            </a:r>
            <a:r>
              <a:rPr lang="ja-JP" altLang="ja-JP" dirty="0"/>
              <a:t>勾配の急な下り坂</a:t>
            </a:r>
            <a:endParaRPr lang="ja-JP" altLang="ja-JP" b="1" u="sng" dirty="0"/>
          </a:p>
          <a:p>
            <a:r>
              <a:rPr lang="en-US" altLang="ja-JP" dirty="0" smtClean="0"/>
              <a:t> </a:t>
            </a:r>
            <a:r>
              <a:rPr lang="ja-JP" altLang="ja-JP" dirty="0" smtClean="0"/>
              <a:t>・</a:t>
            </a:r>
            <a:r>
              <a:rPr lang="ja-JP" altLang="ja-JP" dirty="0"/>
              <a:t>歩行者などの片側通過のときに、安全な間隔がとれないとき</a:t>
            </a:r>
            <a:endParaRPr lang="ja-JP" altLang="ja-JP" b="1" u="sng" dirty="0"/>
          </a:p>
          <a:p>
            <a:r>
              <a:rPr lang="en-US" altLang="ja-JP" dirty="0" smtClean="0"/>
              <a:t> </a:t>
            </a:r>
            <a:r>
              <a:rPr lang="ja-JP" altLang="ja-JP" dirty="0" smtClean="0"/>
              <a:t>・</a:t>
            </a:r>
            <a:r>
              <a:rPr lang="ja-JP" altLang="ja-JP" dirty="0"/>
              <a:t>乗客や幼児などの乗り降りのための停車中バスの側方を通過するとき</a:t>
            </a:r>
            <a:endParaRPr lang="ja-JP" altLang="ja-JP" b="1" u="sng" dirty="0"/>
          </a:p>
          <a:p>
            <a:r>
              <a:rPr lang="en-US" altLang="ja-JP" dirty="0" smtClean="0"/>
              <a:t> </a:t>
            </a:r>
            <a:r>
              <a:rPr lang="ja-JP" altLang="ja-JP" dirty="0" smtClean="0"/>
              <a:t>・</a:t>
            </a:r>
            <a:r>
              <a:rPr lang="ja-JP" altLang="ja-JP" dirty="0"/>
              <a:t>交差点で左折、右折するとき</a:t>
            </a:r>
            <a:endParaRPr lang="ja-JP" altLang="ja-JP" b="1" u="sng" dirty="0"/>
          </a:p>
          <a:p>
            <a:r>
              <a:rPr lang="en-US" altLang="ja-JP" dirty="0" smtClean="0"/>
              <a:t> </a:t>
            </a:r>
            <a:r>
              <a:rPr lang="ja-JP" altLang="ja-JP" dirty="0" smtClean="0"/>
              <a:t>・</a:t>
            </a:r>
            <a:r>
              <a:rPr lang="ja-JP" altLang="ja-JP" dirty="0"/>
              <a:t>ぬかるみ、または水たまりの場所を通行するとき</a:t>
            </a:r>
            <a:endParaRPr lang="ja-JP" altLang="ja-JP" b="1" u="sng" dirty="0"/>
          </a:p>
        </p:txBody>
      </p:sp>
    </p:spTree>
    <p:extLst>
      <p:ext uri="{BB962C8B-B14F-4D97-AF65-F5344CB8AC3E}">
        <p14:creationId xmlns:p14="http://schemas.microsoft.com/office/powerpoint/2010/main" val="640375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1560" y="836712"/>
            <a:ext cx="8136904" cy="4524315"/>
          </a:xfrm>
          <a:prstGeom prst="rect">
            <a:avLst/>
          </a:prstGeom>
        </p:spPr>
        <p:txBody>
          <a:bodyPr wrap="square">
            <a:spAutoFit/>
          </a:bodyPr>
          <a:lstStyle/>
          <a:p>
            <a:r>
              <a:rPr lang="ja-JP" altLang="ja-JP" u="sng" dirty="0">
                <a:solidFill>
                  <a:srgbClr val="C00000"/>
                </a:solidFill>
              </a:rPr>
              <a:t>３　行き違い</a:t>
            </a:r>
            <a:endParaRPr lang="ja-JP" altLang="ja-JP" b="1" u="sng" dirty="0">
              <a:solidFill>
                <a:srgbClr val="C00000"/>
              </a:solidFill>
            </a:endParaRPr>
          </a:p>
          <a:p>
            <a:r>
              <a:rPr lang="ja-JP" altLang="ja-JP" dirty="0"/>
              <a:t>　①道路の幅、交通状況などに応じて減速、徐行をおこないましょう。</a:t>
            </a:r>
            <a:endParaRPr lang="ja-JP" altLang="ja-JP" b="1" u="sng" dirty="0"/>
          </a:p>
          <a:p>
            <a:r>
              <a:rPr lang="ja-JP" altLang="ja-JP" dirty="0"/>
              <a:t>　</a:t>
            </a:r>
            <a:endParaRPr lang="en-US" altLang="ja-JP" dirty="0" smtClean="0"/>
          </a:p>
          <a:p>
            <a:r>
              <a:rPr lang="en-US" altLang="ja-JP" dirty="0"/>
              <a:t> </a:t>
            </a:r>
            <a:r>
              <a:rPr lang="en-US" altLang="ja-JP" dirty="0" smtClean="0"/>
              <a:t> </a:t>
            </a:r>
            <a:r>
              <a:rPr lang="ja-JP" altLang="ja-JP" dirty="0" smtClean="0"/>
              <a:t>②</a:t>
            </a:r>
            <a:r>
              <a:rPr lang="ja-JP" altLang="ja-JP" dirty="0"/>
              <a:t>未舗装の道路では原則として路肩に乗り入れないようにし、やむを得ずそう</a:t>
            </a:r>
            <a:r>
              <a:rPr lang="ja-JP" altLang="ja-JP" dirty="0" err="1" smtClean="0"/>
              <a:t>い</a:t>
            </a:r>
            <a:endParaRPr lang="en-US" altLang="ja-JP" dirty="0" smtClean="0"/>
          </a:p>
          <a:p>
            <a:r>
              <a:rPr lang="en-US" altLang="ja-JP" dirty="0"/>
              <a:t> </a:t>
            </a:r>
            <a:r>
              <a:rPr lang="en-US" altLang="ja-JP" dirty="0" smtClean="0"/>
              <a:t>    </a:t>
            </a:r>
            <a:r>
              <a:rPr lang="ja-JP" altLang="ja-JP" dirty="0" err="1" smtClean="0"/>
              <a:t>った</a:t>
            </a:r>
            <a:r>
              <a:rPr lang="ja-JP" altLang="ja-JP" dirty="0"/>
              <a:t>路肩など危険箇所で行き違いをするときは、スリップや転落をしないよう</a:t>
            </a:r>
            <a:r>
              <a:rPr lang="ja-JP" altLang="ja-JP" dirty="0" smtClean="0"/>
              <a:t>、</a:t>
            </a:r>
            <a:endParaRPr lang="en-US" altLang="ja-JP" dirty="0" smtClean="0"/>
          </a:p>
          <a:p>
            <a:r>
              <a:rPr lang="en-US" altLang="ja-JP" dirty="0"/>
              <a:t> </a:t>
            </a:r>
            <a:r>
              <a:rPr lang="en-US" altLang="ja-JP" dirty="0" smtClean="0"/>
              <a:t>    </a:t>
            </a:r>
            <a:r>
              <a:rPr lang="ja-JP" altLang="ja-JP" dirty="0" smtClean="0"/>
              <a:t>一時</a:t>
            </a:r>
            <a:r>
              <a:rPr lang="ja-JP" altLang="ja-JP" dirty="0"/>
              <a:t>停止をして、必ず安全を十分に確認しましょう。</a:t>
            </a:r>
            <a:endParaRPr lang="ja-JP" altLang="ja-JP" b="1" u="sng" dirty="0"/>
          </a:p>
          <a:p>
            <a:r>
              <a:rPr lang="en-US" altLang="ja-JP" dirty="0"/>
              <a:t> </a:t>
            </a:r>
            <a:endParaRPr lang="ja-JP" altLang="ja-JP" b="1" u="sng" dirty="0"/>
          </a:p>
          <a:p>
            <a:r>
              <a:rPr lang="ja-JP" altLang="ja-JP" u="sng" dirty="0">
                <a:solidFill>
                  <a:srgbClr val="C00000"/>
                </a:solidFill>
              </a:rPr>
              <a:t>４　追い越し</a:t>
            </a:r>
            <a:endParaRPr lang="ja-JP" altLang="ja-JP" b="1" u="sng" dirty="0">
              <a:solidFill>
                <a:srgbClr val="C00000"/>
              </a:solidFill>
            </a:endParaRPr>
          </a:p>
          <a:p>
            <a:r>
              <a:rPr lang="ja-JP" altLang="ja-JP" dirty="0"/>
              <a:t>　①追い越しには常に危険がともないますので、対向車及び前車、その前方の</a:t>
            </a:r>
            <a:r>
              <a:rPr lang="ja-JP" altLang="ja-JP" dirty="0" smtClean="0"/>
              <a:t>状</a:t>
            </a:r>
            <a:endParaRPr lang="en-US" altLang="ja-JP" dirty="0" smtClean="0"/>
          </a:p>
          <a:p>
            <a:r>
              <a:rPr lang="en-US" altLang="ja-JP" dirty="0"/>
              <a:t> </a:t>
            </a:r>
            <a:r>
              <a:rPr lang="en-US" altLang="ja-JP" dirty="0" smtClean="0"/>
              <a:t>     </a:t>
            </a:r>
            <a:r>
              <a:rPr lang="ja-JP" altLang="ja-JP" dirty="0" smtClean="0"/>
              <a:t>況</a:t>
            </a:r>
            <a:r>
              <a:rPr lang="ja-JP" altLang="ja-JP" dirty="0"/>
              <a:t>、歩行者の現状などの安全を十分に確認しましょう。</a:t>
            </a:r>
            <a:endParaRPr lang="ja-JP" altLang="ja-JP" b="1" u="sng" dirty="0"/>
          </a:p>
          <a:p>
            <a:r>
              <a:rPr lang="ja-JP" altLang="ja-JP" dirty="0"/>
              <a:t>　②追い越し禁止場所でないことを確認しましょう。</a:t>
            </a:r>
            <a:endParaRPr lang="ja-JP" altLang="ja-JP" b="1" u="sng" dirty="0"/>
          </a:p>
          <a:p>
            <a:r>
              <a:rPr lang="ja-JP" altLang="ja-JP" dirty="0"/>
              <a:t>　③見通しの悪い道路や狭い箇所での追い越しはしないようにしましょう。</a:t>
            </a:r>
            <a:endParaRPr lang="ja-JP" altLang="ja-JP" b="1" u="sng" dirty="0"/>
          </a:p>
          <a:p>
            <a:r>
              <a:rPr lang="ja-JP" altLang="ja-JP" dirty="0"/>
              <a:t>　④無理な追い越し、感情的な追い越しは絶対にしないようにしましょう。</a:t>
            </a:r>
            <a:endParaRPr lang="ja-JP" altLang="ja-JP" b="1" u="sng" dirty="0"/>
          </a:p>
          <a:p>
            <a:r>
              <a:rPr lang="ja-JP" altLang="ja-JP" dirty="0"/>
              <a:t>　⑤追い越しする場合は、追い越し前・後の合図を早めに行いましょう。</a:t>
            </a:r>
            <a:endParaRPr lang="ja-JP" altLang="ja-JP" b="1" u="sng" dirty="0"/>
          </a:p>
          <a:p>
            <a:r>
              <a:rPr lang="ja-JP" altLang="ja-JP" dirty="0"/>
              <a:t>　⑥二輪車・自転車の追い越しは、風圧で相手が倒れ込むことがありますので、</a:t>
            </a:r>
            <a:r>
              <a:rPr lang="ja-JP" altLang="ja-JP" dirty="0" smtClean="0"/>
              <a:t>特</a:t>
            </a:r>
            <a:endParaRPr lang="en-US" altLang="ja-JP" dirty="0" smtClean="0"/>
          </a:p>
          <a:p>
            <a:r>
              <a:rPr lang="en-US" altLang="ja-JP" dirty="0"/>
              <a:t> </a:t>
            </a:r>
            <a:r>
              <a:rPr lang="en-US" altLang="ja-JP" dirty="0" smtClean="0"/>
              <a:t>     </a:t>
            </a:r>
            <a:r>
              <a:rPr lang="ja-JP" altLang="ja-JP" dirty="0" smtClean="0"/>
              <a:t>に</a:t>
            </a:r>
            <a:r>
              <a:rPr lang="ja-JP" altLang="ja-JP" dirty="0"/>
              <a:t>注意し、大きく間をあけて追い越しましょう。</a:t>
            </a:r>
            <a:endParaRPr lang="ja-JP" altLang="ja-JP" b="1" u="sng" dirty="0"/>
          </a:p>
        </p:txBody>
      </p:sp>
    </p:spTree>
    <p:extLst>
      <p:ext uri="{BB962C8B-B14F-4D97-AF65-F5344CB8AC3E}">
        <p14:creationId xmlns:p14="http://schemas.microsoft.com/office/powerpoint/2010/main" val="1841353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404664"/>
            <a:ext cx="8784976" cy="5601533"/>
          </a:xfrm>
          <a:prstGeom prst="rect">
            <a:avLst/>
          </a:prstGeom>
          <a:noFill/>
        </p:spPr>
        <p:txBody>
          <a:bodyPr wrap="square" rtlCol="0">
            <a:spAutoFit/>
          </a:bodyPr>
          <a:lstStyle/>
          <a:p>
            <a:r>
              <a:rPr kumimoji="1" lang="ja-JP" altLang="en-US" sz="3200" dirty="0" smtClean="0">
                <a:solidFill>
                  <a:srgbClr val="0070C0"/>
                </a:solidFill>
                <a:latin typeface="HG創英角ﾎﾟｯﾌﾟ体" panose="040B0A09000000000000" pitchFamily="49" charset="-128"/>
                <a:ea typeface="HG創英角ﾎﾟｯﾌﾟ体" panose="040B0A09000000000000" pitchFamily="49" charset="-128"/>
              </a:rPr>
              <a:t>１．</a:t>
            </a:r>
            <a:r>
              <a:rPr kumimoji="1" lang="en-US" altLang="ja-JP" sz="3200" dirty="0" smtClean="0">
                <a:solidFill>
                  <a:srgbClr val="0070C0"/>
                </a:solidFill>
                <a:latin typeface="HG創英角ﾎﾟｯﾌﾟ体" panose="040B0A09000000000000" pitchFamily="49" charset="-128"/>
                <a:ea typeface="HG創英角ﾎﾟｯﾌﾟ体" panose="040B0A09000000000000" pitchFamily="49" charset="-128"/>
              </a:rPr>
              <a:t>1</a:t>
            </a:r>
            <a:r>
              <a:rPr kumimoji="1" lang="ja-JP" altLang="en-US" sz="3200" dirty="0" smtClean="0">
                <a:solidFill>
                  <a:srgbClr val="0070C0"/>
                </a:solidFill>
                <a:latin typeface="HG創英角ﾎﾟｯﾌﾟ体" panose="040B0A09000000000000" pitchFamily="49" charset="-128"/>
                <a:ea typeface="HG創英角ﾎﾟｯﾌﾟ体" panose="040B0A09000000000000" pitchFamily="49" charset="-128"/>
              </a:rPr>
              <a:t>次業者の事業主の皆さんへ</a:t>
            </a:r>
            <a:r>
              <a:rPr kumimoji="1" lang="ja-JP" altLang="en-US" sz="1600" dirty="0" smtClean="0">
                <a:solidFill>
                  <a:srgbClr val="0070C0"/>
                </a:solidFill>
                <a:latin typeface="HG創英角ﾎﾟｯﾌﾟ体" panose="040B0A09000000000000" pitchFamily="49" charset="-128"/>
                <a:ea typeface="HG創英角ﾎﾟｯﾌﾟ体" panose="040B0A09000000000000" pitchFamily="49" charset="-128"/>
              </a:rPr>
              <a:t>（現場入場までの流れ）</a:t>
            </a:r>
            <a:endParaRPr kumimoji="1" lang="en-US" altLang="ja-JP" sz="1600" dirty="0" smtClean="0">
              <a:solidFill>
                <a:srgbClr val="0070C0"/>
              </a:solidFill>
              <a:latin typeface="HG創英角ﾎﾟｯﾌﾟ体" panose="040B0A09000000000000" pitchFamily="49" charset="-128"/>
              <a:ea typeface="HG創英角ﾎﾟｯﾌﾟ体" panose="040B0A09000000000000" pitchFamily="49" charset="-128"/>
            </a:endParaRPr>
          </a:p>
          <a:p>
            <a:endParaRPr lang="en-US" altLang="ja-JP" dirty="0" smtClean="0">
              <a:solidFill>
                <a:srgbClr val="7030A0"/>
              </a:solidFill>
            </a:endParaRPr>
          </a:p>
          <a:p>
            <a:r>
              <a:rPr lang="ja-JP" altLang="en-US" dirty="0" smtClean="0">
                <a:solidFill>
                  <a:srgbClr val="7030A0"/>
                </a:solidFill>
              </a:rPr>
              <a:t>－新しい現場で作業開始までに「送り出し教育」をお願いします－</a:t>
            </a:r>
            <a:endParaRPr lang="en-US" altLang="ja-JP" dirty="0" smtClean="0">
              <a:solidFill>
                <a:srgbClr val="7030A0"/>
              </a:solidFill>
            </a:endParaRPr>
          </a:p>
          <a:p>
            <a:endParaRPr kumimoji="1" lang="en-US" altLang="ja-JP" dirty="0" smtClean="0">
              <a:solidFill>
                <a:srgbClr val="C00000"/>
              </a:solidFill>
            </a:endParaRPr>
          </a:p>
          <a:p>
            <a:r>
              <a:rPr kumimoji="1" lang="ja-JP" altLang="en-US" sz="2800" dirty="0" smtClean="0">
                <a:solidFill>
                  <a:srgbClr val="C00000"/>
                </a:solidFill>
              </a:rPr>
              <a:t>（</a:t>
            </a:r>
            <a:r>
              <a:rPr kumimoji="1" lang="ja-JP" altLang="en-US" sz="2800" dirty="0">
                <a:solidFill>
                  <a:srgbClr val="C00000"/>
                </a:solidFill>
              </a:rPr>
              <a:t>１</a:t>
            </a:r>
            <a:r>
              <a:rPr kumimoji="1" lang="ja-JP" altLang="en-US" sz="2800" dirty="0" smtClean="0">
                <a:solidFill>
                  <a:srgbClr val="C00000"/>
                </a:solidFill>
              </a:rPr>
              <a:t>）送り出し教育資料の受取</a:t>
            </a:r>
            <a:r>
              <a:rPr kumimoji="1" lang="ja-JP" altLang="en-US" dirty="0" smtClean="0">
                <a:solidFill>
                  <a:srgbClr val="C00000"/>
                </a:solidFill>
              </a:rPr>
              <a:t>・</a:t>
            </a:r>
            <a:r>
              <a:rPr kumimoji="1" lang="ja-JP" altLang="en-US" dirty="0" smtClean="0"/>
              <a:t>・・東洋建設と事前打ち合わせ時</a:t>
            </a:r>
            <a:endParaRPr kumimoji="1" lang="en-US" altLang="ja-JP" dirty="0" smtClean="0"/>
          </a:p>
          <a:p>
            <a:r>
              <a:rPr lang="ja-JP" altLang="en-US" dirty="0"/>
              <a:t>　</a:t>
            </a:r>
            <a:r>
              <a:rPr lang="ja-JP" altLang="en-US" dirty="0" smtClean="0"/>
              <a:t>　①「送り出し教育資料」</a:t>
            </a:r>
            <a:endParaRPr lang="en-US" altLang="ja-JP" dirty="0" smtClean="0"/>
          </a:p>
          <a:p>
            <a:r>
              <a:rPr lang="ja-JP" altLang="en-US" dirty="0"/>
              <a:t>　</a:t>
            </a:r>
            <a:r>
              <a:rPr lang="ja-JP" altLang="en-US" dirty="0" smtClean="0"/>
              <a:t>　②作業別リスク評価・対策表（東洋建設安全協議会ホームページに掲載）</a:t>
            </a:r>
            <a:endParaRPr lang="en-US" altLang="ja-JP" dirty="0" smtClean="0"/>
          </a:p>
          <a:p>
            <a:r>
              <a:rPr lang="ja-JP" altLang="en-US" dirty="0"/>
              <a:t>　</a:t>
            </a:r>
            <a:r>
              <a:rPr lang="ja-JP" altLang="en-US" dirty="0" smtClean="0"/>
              <a:t>　③その他の資料（近隣周辺の状況等）</a:t>
            </a:r>
            <a:endParaRPr lang="en-US" altLang="ja-JP" dirty="0" smtClean="0"/>
          </a:p>
          <a:p>
            <a:endParaRPr lang="en-US" altLang="ja-JP" dirty="0"/>
          </a:p>
          <a:p>
            <a:r>
              <a:rPr lang="ja-JP" altLang="en-US" sz="2800" dirty="0" smtClean="0">
                <a:solidFill>
                  <a:srgbClr val="C00000"/>
                </a:solidFill>
              </a:rPr>
              <a:t>（</a:t>
            </a:r>
            <a:r>
              <a:rPr lang="ja-JP" altLang="en-US" sz="2800" dirty="0">
                <a:solidFill>
                  <a:srgbClr val="C00000"/>
                </a:solidFill>
              </a:rPr>
              <a:t>２</a:t>
            </a:r>
            <a:r>
              <a:rPr lang="ja-JP" altLang="en-US" sz="2800" dirty="0" smtClean="0">
                <a:solidFill>
                  <a:srgbClr val="C00000"/>
                </a:solidFill>
              </a:rPr>
              <a:t>）送り出し教育の実施</a:t>
            </a:r>
            <a:endParaRPr lang="en-US" altLang="ja-JP" sz="2800" dirty="0" smtClean="0">
              <a:solidFill>
                <a:srgbClr val="C00000"/>
              </a:solidFill>
            </a:endParaRPr>
          </a:p>
          <a:p>
            <a:r>
              <a:rPr lang="ja-JP" altLang="en-US" dirty="0"/>
              <a:t>　</a:t>
            </a:r>
            <a:r>
              <a:rPr lang="ja-JP" altLang="en-US" dirty="0" smtClean="0"/>
              <a:t>　①実施者：</a:t>
            </a:r>
            <a:r>
              <a:rPr lang="en-US" altLang="ja-JP" dirty="0" smtClean="0"/>
              <a:t>1</a:t>
            </a:r>
            <a:r>
              <a:rPr lang="ja-JP" altLang="en-US" dirty="0" smtClean="0"/>
              <a:t>次業者の事業主（雇用管理者、安全衛生責任者、職長等の代行も可）</a:t>
            </a:r>
            <a:endParaRPr lang="en-US" altLang="ja-JP" dirty="0" smtClean="0"/>
          </a:p>
          <a:p>
            <a:r>
              <a:rPr lang="ja-JP" altLang="en-US" dirty="0" smtClean="0"/>
              <a:t>　　　　　　　　　</a:t>
            </a:r>
            <a:r>
              <a:rPr lang="en-US" altLang="ja-JP" dirty="0" smtClean="0"/>
              <a:t>※</a:t>
            </a:r>
            <a:r>
              <a:rPr lang="ja-JP" altLang="en-US" dirty="0" smtClean="0"/>
              <a:t>２次以降の事業者については、１次業者が東洋建設から受け取った　</a:t>
            </a:r>
            <a:endParaRPr lang="en-US" altLang="ja-JP" dirty="0" smtClean="0"/>
          </a:p>
          <a:p>
            <a:r>
              <a:rPr lang="ja-JP" altLang="en-US" dirty="0"/>
              <a:t>　</a:t>
            </a:r>
            <a:r>
              <a:rPr lang="ja-JP" altLang="en-US" dirty="0" smtClean="0"/>
              <a:t>　　　　　　　　　　「送り出し教育資料」に基づき、実施するように指示する。</a:t>
            </a:r>
            <a:endParaRPr lang="en-US" altLang="ja-JP" dirty="0" smtClean="0"/>
          </a:p>
          <a:p>
            <a:r>
              <a:rPr lang="ja-JP" altLang="en-US" dirty="0"/>
              <a:t>　</a:t>
            </a:r>
            <a:r>
              <a:rPr lang="ja-JP" altLang="en-US" dirty="0" smtClean="0"/>
              <a:t>　②資料：前記（１）で受け取った資料＋作業手順書＋その他</a:t>
            </a:r>
            <a:endParaRPr lang="en-US" altLang="ja-JP" dirty="0" smtClean="0"/>
          </a:p>
          <a:p>
            <a:r>
              <a:rPr lang="ja-JP" altLang="en-US" dirty="0"/>
              <a:t>　</a:t>
            </a:r>
            <a:r>
              <a:rPr lang="ja-JP" altLang="en-US" dirty="0" smtClean="0"/>
              <a:t>　③対象：新たに東洋建設の現場に送り出す作業員全員</a:t>
            </a:r>
            <a:endParaRPr lang="en-US" altLang="ja-JP" dirty="0" smtClean="0"/>
          </a:p>
          <a:p>
            <a:r>
              <a:rPr lang="ja-JP" altLang="en-US" dirty="0"/>
              <a:t>　</a:t>
            </a:r>
            <a:r>
              <a:rPr lang="ja-JP" altLang="en-US" dirty="0" smtClean="0"/>
              <a:t>　　　　　　　</a:t>
            </a:r>
            <a:r>
              <a:rPr lang="en-US" altLang="ja-JP" dirty="0" smtClean="0"/>
              <a:t>※</a:t>
            </a:r>
            <a:r>
              <a:rPr lang="ja-JP" altLang="en-US" dirty="0" smtClean="0"/>
              <a:t>期間の長短は関係ありません。１日だけの応援者でも受講が必要です</a:t>
            </a:r>
            <a:endParaRPr lang="en-US" altLang="ja-JP" dirty="0" smtClean="0"/>
          </a:p>
          <a:p>
            <a:r>
              <a:rPr lang="ja-JP" altLang="en-US" dirty="0"/>
              <a:t>　</a:t>
            </a:r>
            <a:r>
              <a:rPr lang="ja-JP" altLang="en-US" dirty="0" smtClean="0"/>
              <a:t>　④</a:t>
            </a:r>
            <a:r>
              <a:rPr lang="ja-JP" altLang="en-US" dirty="0"/>
              <a:t>実施後、東洋建設の</a:t>
            </a:r>
            <a:r>
              <a:rPr lang="ja-JP" altLang="en-US" dirty="0" smtClean="0"/>
              <a:t>職員に「新規入場時・送り出し等教育実施報告書（評価表）」</a:t>
            </a:r>
            <a:endParaRPr lang="en-US" altLang="ja-JP" dirty="0" smtClean="0"/>
          </a:p>
          <a:p>
            <a:r>
              <a:rPr lang="ja-JP" altLang="en-US" dirty="0"/>
              <a:t>　</a:t>
            </a:r>
            <a:r>
              <a:rPr lang="ja-JP" altLang="en-US" dirty="0" smtClean="0"/>
              <a:t>　　　にて実施結果を報告してください。</a:t>
            </a:r>
            <a:endParaRPr lang="en-US" altLang="ja-JP" dirty="0" smtClean="0"/>
          </a:p>
        </p:txBody>
      </p:sp>
      <p:sp>
        <p:nvSpPr>
          <p:cNvPr id="3" name="下矢印 2"/>
          <p:cNvSpPr/>
          <p:nvPr/>
        </p:nvSpPr>
        <p:spPr>
          <a:xfrm>
            <a:off x="4211960" y="3025410"/>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4355976" y="5870772"/>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359864" y="6309320"/>
            <a:ext cx="2424271" cy="400110"/>
          </a:xfrm>
          <a:prstGeom prst="rect">
            <a:avLst/>
          </a:prstGeom>
          <a:solidFill>
            <a:srgbClr val="002060"/>
          </a:solidFill>
        </p:spPr>
        <p:txBody>
          <a:bodyPr wrap="square" rtlCol="0">
            <a:spAutoFit/>
          </a:bodyPr>
          <a:lstStyle/>
          <a:p>
            <a:pPr algn="ctr"/>
            <a:r>
              <a:rPr kumimoji="1" lang="ja-JP" altLang="en-US" sz="2000" dirty="0" smtClean="0">
                <a:solidFill>
                  <a:schemeClr val="bg1"/>
                </a:solidFill>
              </a:rPr>
              <a:t>新規入場</a:t>
            </a:r>
            <a:endParaRPr kumimoji="1" lang="ja-JP" altLang="en-US" sz="2000" dirty="0">
              <a:solidFill>
                <a:schemeClr val="bg1"/>
              </a:solidFill>
            </a:endParaRPr>
          </a:p>
        </p:txBody>
      </p:sp>
    </p:spTree>
    <p:extLst>
      <p:ext uri="{BB962C8B-B14F-4D97-AF65-F5344CB8AC3E}">
        <p14:creationId xmlns:p14="http://schemas.microsoft.com/office/powerpoint/2010/main" val="3224319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8032" y="476672"/>
            <a:ext cx="7488832" cy="1754326"/>
          </a:xfrm>
          <a:prstGeom prst="rect">
            <a:avLst/>
          </a:prstGeom>
        </p:spPr>
        <p:txBody>
          <a:bodyPr wrap="square">
            <a:spAutoFit/>
          </a:bodyPr>
          <a:lstStyle/>
          <a:p>
            <a:r>
              <a:rPr lang="ja-JP" altLang="ja-JP" u="sng" dirty="0">
                <a:solidFill>
                  <a:srgbClr val="C00000"/>
                </a:solidFill>
              </a:rPr>
              <a:t>５　駐停車</a:t>
            </a:r>
            <a:endParaRPr lang="ja-JP" altLang="ja-JP" b="1" u="sng" dirty="0">
              <a:solidFill>
                <a:srgbClr val="C00000"/>
              </a:solidFill>
            </a:endParaRPr>
          </a:p>
          <a:p>
            <a:pPr lvl="0"/>
            <a:r>
              <a:rPr lang="en-US" altLang="ja-JP" dirty="0" smtClean="0"/>
              <a:t>  </a:t>
            </a:r>
            <a:r>
              <a:rPr lang="ja-JP" altLang="ja-JP" dirty="0" smtClean="0"/>
              <a:t>できるだけ</a:t>
            </a:r>
            <a:r>
              <a:rPr lang="ja-JP" altLang="ja-JP" dirty="0"/>
              <a:t>坂道での駐車は避けましょう。</a:t>
            </a:r>
            <a:endParaRPr lang="ja-JP" altLang="ja-JP" b="1" u="sng" dirty="0"/>
          </a:p>
          <a:p>
            <a:pPr lvl="0"/>
            <a:r>
              <a:rPr lang="en-US" altLang="ja-JP" dirty="0" smtClean="0"/>
              <a:t>   </a:t>
            </a:r>
            <a:r>
              <a:rPr lang="ja-JP" altLang="ja-JP" dirty="0" smtClean="0"/>
              <a:t>駐</a:t>
            </a:r>
            <a:r>
              <a:rPr lang="ja-JP" altLang="ja-JP" dirty="0"/>
              <a:t>停車している他の車の周辺を走行する際は、十分に注意しましょう。</a:t>
            </a:r>
            <a:endParaRPr lang="ja-JP" altLang="ja-JP" b="1" u="sng" dirty="0"/>
          </a:p>
          <a:p>
            <a:r>
              <a:rPr lang="en-US" altLang="ja-JP" dirty="0" smtClean="0"/>
              <a:t>  </a:t>
            </a:r>
            <a:r>
              <a:rPr lang="ja-JP" altLang="ja-JP" dirty="0" smtClean="0"/>
              <a:t>・</a:t>
            </a:r>
            <a:r>
              <a:rPr lang="ja-JP" altLang="ja-JP" dirty="0"/>
              <a:t>方向指示器での合図なく、突然発進することがある</a:t>
            </a:r>
            <a:endParaRPr lang="ja-JP" altLang="ja-JP" b="1" u="sng" dirty="0"/>
          </a:p>
          <a:p>
            <a:r>
              <a:rPr lang="en-US" altLang="ja-JP" dirty="0" smtClean="0"/>
              <a:t>  </a:t>
            </a:r>
            <a:r>
              <a:rPr lang="ja-JP" altLang="ja-JP" dirty="0" smtClean="0"/>
              <a:t>・</a:t>
            </a:r>
            <a:r>
              <a:rPr lang="ja-JP" altLang="ja-JP" dirty="0"/>
              <a:t>突然、車のドアが開くことがある</a:t>
            </a:r>
            <a:endParaRPr lang="ja-JP" altLang="ja-JP" b="1" u="sng" dirty="0"/>
          </a:p>
          <a:p>
            <a:r>
              <a:rPr lang="en-US" altLang="ja-JP" dirty="0" smtClean="0"/>
              <a:t>  </a:t>
            </a:r>
            <a:r>
              <a:rPr lang="ja-JP" altLang="ja-JP" dirty="0" smtClean="0"/>
              <a:t>・</a:t>
            </a:r>
            <a:r>
              <a:rPr lang="ja-JP" altLang="ja-JP" dirty="0"/>
              <a:t>車の陰から子供が飛び出すことがある</a:t>
            </a:r>
            <a:endParaRPr lang="ja-JP" altLang="ja-JP" b="1" u="sng" dirty="0"/>
          </a:p>
        </p:txBody>
      </p:sp>
      <p:sp>
        <p:nvSpPr>
          <p:cNvPr id="3" name="正方形/長方形 2"/>
          <p:cNvSpPr/>
          <p:nvPr/>
        </p:nvSpPr>
        <p:spPr>
          <a:xfrm>
            <a:off x="288032" y="2492896"/>
            <a:ext cx="8460432" cy="3693319"/>
          </a:xfrm>
          <a:prstGeom prst="rect">
            <a:avLst/>
          </a:prstGeom>
        </p:spPr>
        <p:txBody>
          <a:bodyPr wrap="square">
            <a:spAutoFit/>
          </a:bodyPr>
          <a:lstStyle/>
          <a:p>
            <a:r>
              <a:rPr lang="ja-JP" altLang="ja-JP" u="sng" dirty="0">
                <a:solidFill>
                  <a:srgbClr val="C00000"/>
                </a:solidFill>
              </a:rPr>
              <a:t>６　交差点</a:t>
            </a:r>
            <a:endParaRPr lang="ja-JP" altLang="ja-JP" b="1" u="sng" dirty="0">
              <a:solidFill>
                <a:srgbClr val="C00000"/>
              </a:solidFill>
            </a:endParaRPr>
          </a:p>
          <a:p>
            <a:r>
              <a:rPr lang="ja-JP" altLang="ja-JP" dirty="0"/>
              <a:t>　交差点は最も事故が起こりやすい場所です。他の車と接触したり、二輪車や歩行者などを巻き込んだり</a:t>
            </a:r>
            <a:r>
              <a:rPr lang="ja-JP" altLang="ja-JP" dirty="0" smtClean="0"/>
              <a:t>しない</a:t>
            </a:r>
            <a:r>
              <a:rPr lang="ja-JP" altLang="ja-JP" dirty="0"/>
              <a:t>よう、交差点に入るときは、速度を落として、周囲の安全に細心の注意をはらいましょう。</a:t>
            </a:r>
            <a:endParaRPr lang="ja-JP" altLang="ja-JP" b="1" u="sng" dirty="0"/>
          </a:p>
          <a:p>
            <a:r>
              <a:rPr lang="ja-JP" altLang="ja-JP" dirty="0"/>
              <a:t>　</a:t>
            </a:r>
            <a:r>
              <a:rPr lang="ja-JP" altLang="ja-JP" u="sng" dirty="0">
                <a:solidFill>
                  <a:srgbClr val="0070C0"/>
                </a:solidFill>
              </a:rPr>
              <a:t>（１）信号のある交差点</a:t>
            </a:r>
            <a:endParaRPr lang="ja-JP" altLang="ja-JP" b="1" u="sng" dirty="0">
              <a:solidFill>
                <a:srgbClr val="0070C0"/>
              </a:solidFill>
            </a:endParaRPr>
          </a:p>
          <a:p>
            <a:r>
              <a:rPr lang="ja-JP" altLang="ja-JP" dirty="0"/>
              <a:t>　　①信号は遠方から早めに確認しましょう。</a:t>
            </a:r>
            <a:endParaRPr lang="ja-JP" altLang="ja-JP" b="1" u="sng" dirty="0"/>
          </a:p>
          <a:p>
            <a:r>
              <a:rPr lang="ja-JP" altLang="ja-JP" dirty="0"/>
              <a:t>　　②信号の変化を予測した無理な通過はしないようにしましょう。</a:t>
            </a:r>
            <a:endParaRPr lang="ja-JP" altLang="ja-JP" b="1" u="sng" dirty="0"/>
          </a:p>
          <a:p>
            <a:r>
              <a:rPr lang="ja-JP" altLang="ja-JP" dirty="0"/>
              <a:t>　　③停止するときは、一度軽めにブレーキを踏み、後続車にあらかじめ知らせてから</a:t>
            </a:r>
            <a:r>
              <a:rPr lang="ja-JP" altLang="ja-JP" dirty="0" smtClean="0"/>
              <a:t>、</a:t>
            </a:r>
            <a:endParaRPr lang="en-US" altLang="ja-JP" dirty="0" smtClean="0"/>
          </a:p>
          <a:p>
            <a:r>
              <a:rPr lang="en-US" altLang="ja-JP" dirty="0"/>
              <a:t> </a:t>
            </a:r>
            <a:r>
              <a:rPr lang="en-US" altLang="ja-JP" dirty="0" smtClean="0"/>
              <a:t>       </a:t>
            </a:r>
            <a:r>
              <a:rPr lang="ja-JP" altLang="ja-JP" dirty="0" smtClean="0"/>
              <a:t>ブレーキ</a:t>
            </a:r>
            <a:r>
              <a:rPr lang="ja-JP" altLang="ja-JP" dirty="0"/>
              <a:t>操作を行うなど、急ブレーキはかけないようにしましょう。</a:t>
            </a:r>
            <a:endParaRPr lang="ja-JP" altLang="ja-JP" b="1" u="sng" dirty="0"/>
          </a:p>
          <a:p>
            <a:r>
              <a:rPr lang="ja-JP" altLang="ja-JP" dirty="0"/>
              <a:t>　　④停止するときは、前車との車間距離をしっかりと確保しましょう。</a:t>
            </a:r>
            <a:endParaRPr lang="ja-JP" altLang="ja-JP" b="1" u="sng" dirty="0"/>
          </a:p>
          <a:p>
            <a:r>
              <a:rPr lang="ja-JP" altLang="ja-JP" dirty="0"/>
              <a:t>　　⑤左右から信号の変わり目に無理をして通過しようとする車や歩行者が</a:t>
            </a:r>
            <a:r>
              <a:rPr lang="ja-JP" altLang="ja-JP" dirty="0" smtClean="0"/>
              <a:t>飛び出して</a:t>
            </a:r>
            <a:endParaRPr lang="en-US" altLang="ja-JP" dirty="0" smtClean="0"/>
          </a:p>
          <a:p>
            <a:r>
              <a:rPr lang="en-US" altLang="ja-JP" dirty="0"/>
              <a:t> </a:t>
            </a:r>
            <a:r>
              <a:rPr lang="en-US" altLang="ja-JP" dirty="0" smtClean="0"/>
              <a:t>        </a:t>
            </a:r>
            <a:r>
              <a:rPr lang="ja-JP" altLang="ja-JP" dirty="0" smtClean="0"/>
              <a:t>くる</a:t>
            </a:r>
            <a:r>
              <a:rPr lang="ja-JP" altLang="ja-JP" dirty="0"/>
              <a:t>場合があるので、信号が変わって発進するときも、急発進はせず、交差点</a:t>
            </a:r>
            <a:r>
              <a:rPr lang="ja-JP" altLang="ja-JP" dirty="0" smtClean="0"/>
              <a:t>な</a:t>
            </a:r>
            <a:endParaRPr lang="en-US" altLang="ja-JP" dirty="0" smtClean="0"/>
          </a:p>
          <a:p>
            <a:r>
              <a:rPr lang="en-US" altLang="ja-JP" dirty="0"/>
              <a:t> </a:t>
            </a:r>
            <a:r>
              <a:rPr lang="en-US" altLang="ja-JP" dirty="0" smtClean="0"/>
              <a:t>        </a:t>
            </a:r>
            <a:r>
              <a:rPr lang="ja-JP" altLang="ja-JP" dirty="0" smtClean="0"/>
              <a:t>どの</a:t>
            </a:r>
            <a:r>
              <a:rPr lang="ja-JP" altLang="ja-JP" dirty="0"/>
              <a:t>安全をよく確認してからゆっくり発進するようにしましょう。</a:t>
            </a:r>
            <a:endParaRPr lang="ja-JP" altLang="ja-JP" b="1" u="sng" dirty="0"/>
          </a:p>
        </p:txBody>
      </p:sp>
    </p:spTree>
    <p:extLst>
      <p:ext uri="{BB962C8B-B14F-4D97-AF65-F5344CB8AC3E}">
        <p14:creationId xmlns:p14="http://schemas.microsoft.com/office/powerpoint/2010/main" val="3588147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39552" y="764704"/>
            <a:ext cx="8280920" cy="5632311"/>
          </a:xfrm>
          <a:prstGeom prst="rect">
            <a:avLst/>
          </a:prstGeom>
        </p:spPr>
        <p:txBody>
          <a:bodyPr wrap="square">
            <a:spAutoFit/>
          </a:bodyPr>
          <a:lstStyle/>
          <a:p>
            <a:r>
              <a:rPr lang="ja-JP" altLang="ja-JP" dirty="0"/>
              <a:t>　</a:t>
            </a:r>
            <a:r>
              <a:rPr lang="ja-JP" altLang="ja-JP" u="sng" dirty="0">
                <a:solidFill>
                  <a:srgbClr val="0070C0"/>
                </a:solidFill>
              </a:rPr>
              <a:t>（２）信号のない交差点</a:t>
            </a:r>
            <a:endParaRPr lang="ja-JP" altLang="ja-JP" b="1" u="sng" dirty="0">
              <a:solidFill>
                <a:srgbClr val="0070C0"/>
              </a:solidFill>
            </a:endParaRPr>
          </a:p>
          <a:p>
            <a:r>
              <a:rPr lang="ja-JP" altLang="ja-JP" dirty="0"/>
              <a:t>　　</a:t>
            </a:r>
            <a:endParaRPr lang="en-US" altLang="ja-JP" dirty="0" smtClean="0"/>
          </a:p>
          <a:p>
            <a:r>
              <a:rPr lang="en-US" altLang="ja-JP" dirty="0"/>
              <a:t> </a:t>
            </a:r>
            <a:r>
              <a:rPr lang="en-US" altLang="ja-JP" dirty="0" smtClean="0"/>
              <a:t>    </a:t>
            </a:r>
            <a:r>
              <a:rPr lang="ja-JP" altLang="ja-JP" dirty="0" smtClean="0"/>
              <a:t>①</a:t>
            </a:r>
            <a:r>
              <a:rPr lang="ja-JP" altLang="ja-JP" dirty="0"/>
              <a:t>人間の目は瞬間視では正確に物を認識することはできないと言われています</a:t>
            </a:r>
            <a:r>
              <a:rPr lang="ja-JP" altLang="ja-JP" dirty="0" smtClean="0"/>
              <a:t>。</a:t>
            </a:r>
            <a:endParaRPr lang="en-US" altLang="ja-JP" dirty="0" smtClean="0"/>
          </a:p>
          <a:p>
            <a:r>
              <a:rPr lang="en-US" altLang="ja-JP" dirty="0"/>
              <a:t> </a:t>
            </a:r>
            <a:r>
              <a:rPr lang="en-US" altLang="ja-JP" dirty="0" smtClean="0"/>
              <a:t>       </a:t>
            </a:r>
            <a:r>
              <a:rPr lang="ja-JP" altLang="ja-JP" dirty="0" smtClean="0"/>
              <a:t>しっかり</a:t>
            </a:r>
            <a:r>
              <a:rPr lang="ja-JP" altLang="ja-JP" dirty="0"/>
              <a:t>安全を確認するには、まずはきちんと停まるとこが必要です。</a:t>
            </a:r>
            <a:endParaRPr lang="ja-JP" altLang="ja-JP" b="1" u="sng" dirty="0"/>
          </a:p>
          <a:p>
            <a:r>
              <a:rPr lang="ja-JP" altLang="ja-JP" dirty="0"/>
              <a:t>　　　信号のない見通しのきかない交差点では、まずしっかりと徐行し、停止線で</a:t>
            </a:r>
            <a:r>
              <a:rPr lang="ja-JP" altLang="ja-JP" dirty="0" smtClean="0"/>
              <a:t>完全</a:t>
            </a:r>
            <a:endParaRPr lang="en-US" altLang="ja-JP" dirty="0" smtClean="0"/>
          </a:p>
          <a:p>
            <a:r>
              <a:rPr lang="en-US" altLang="ja-JP" dirty="0"/>
              <a:t> </a:t>
            </a:r>
            <a:r>
              <a:rPr lang="en-US" altLang="ja-JP" dirty="0" smtClean="0"/>
              <a:t>      </a:t>
            </a:r>
            <a:r>
              <a:rPr lang="ja-JP" altLang="ja-JP" dirty="0" smtClean="0"/>
              <a:t>に</a:t>
            </a:r>
            <a:r>
              <a:rPr lang="ja-JP" altLang="ja-JP" dirty="0"/>
              <a:t>車両を停止させましょう。そして、安全を確認してから少し前進し、交差点</a:t>
            </a:r>
            <a:r>
              <a:rPr lang="ja-JP" altLang="ja-JP" dirty="0" smtClean="0"/>
              <a:t>手前</a:t>
            </a:r>
            <a:endParaRPr lang="en-US" altLang="ja-JP" dirty="0" smtClean="0"/>
          </a:p>
          <a:p>
            <a:r>
              <a:rPr lang="en-US" altLang="ja-JP" dirty="0"/>
              <a:t> </a:t>
            </a:r>
            <a:r>
              <a:rPr lang="en-US" altLang="ja-JP" dirty="0" smtClean="0"/>
              <a:t>      </a:t>
            </a:r>
            <a:r>
              <a:rPr lang="ja-JP" altLang="ja-JP" dirty="0" smtClean="0"/>
              <a:t>の</a:t>
            </a:r>
            <a:r>
              <a:rPr lang="ja-JP" altLang="ja-JP" dirty="0"/>
              <a:t>角で二次停止、左右を良く見て、もう一度安全を確認してから発車しましょう。</a:t>
            </a:r>
            <a:endParaRPr lang="ja-JP" altLang="ja-JP" b="1" u="sng" dirty="0"/>
          </a:p>
          <a:p>
            <a:r>
              <a:rPr lang="ja-JP" altLang="ja-JP" dirty="0"/>
              <a:t>　　②自車と他車との優先順位にこだわらず、ゆずり合う気持ちで通行しましょう。</a:t>
            </a:r>
            <a:endParaRPr lang="ja-JP" altLang="ja-JP" b="1" u="sng" dirty="0"/>
          </a:p>
          <a:p>
            <a:r>
              <a:rPr lang="en-US" altLang="ja-JP" dirty="0"/>
              <a:t> </a:t>
            </a:r>
            <a:endParaRPr lang="ja-JP" altLang="ja-JP" b="1" u="sng" dirty="0"/>
          </a:p>
          <a:p>
            <a:r>
              <a:rPr lang="ja-JP" altLang="ja-JP" dirty="0"/>
              <a:t>　</a:t>
            </a:r>
            <a:r>
              <a:rPr lang="ja-JP" altLang="ja-JP" u="sng" dirty="0">
                <a:solidFill>
                  <a:srgbClr val="0070C0"/>
                </a:solidFill>
              </a:rPr>
              <a:t>（３）右折・左折する場合</a:t>
            </a:r>
            <a:endParaRPr lang="ja-JP" altLang="ja-JP" b="1" u="sng" dirty="0">
              <a:solidFill>
                <a:srgbClr val="0070C0"/>
              </a:solidFill>
            </a:endParaRPr>
          </a:p>
          <a:p>
            <a:pPr lvl="0"/>
            <a:r>
              <a:rPr lang="en-US" altLang="ja-JP" dirty="0" smtClean="0"/>
              <a:t>    </a:t>
            </a:r>
          </a:p>
          <a:p>
            <a:pPr lvl="0"/>
            <a:r>
              <a:rPr lang="en-US" altLang="ja-JP" dirty="0"/>
              <a:t> </a:t>
            </a:r>
            <a:r>
              <a:rPr lang="en-US" altLang="ja-JP" dirty="0" smtClean="0"/>
              <a:t>   </a:t>
            </a:r>
            <a:r>
              <a:rPr lang="ja-JP" altLang="en-US" dirty="0" smtClean="0"/>
              <a:t>①</a:t>
            </a:r>
            <a:r>
              <a:rPr lang="ja-JP" altLang="ja-JP" dirty="0" smtClean="0"/>
              <a:t>早め</a:t>
            </a:r>
            <a:r>
              <a:rPr lang="ja-JP" altLang="ja-JP" dirty="0"/>
              <a:t>に進路変更、右・左折の合図を行っておきましょう。</a:t>
            </a:r>
            <a:endParaRPr lang="ja-JP" altLang="ja-JP" b="1" u="sng" dirty="0"/>
          </a:p>
          <a:p>
            <a:pPr lvl="0"/>
            <a:r>
              <a:rPr lang="ja-JP" altLang="en-US" dirty="0" smtClean="0"/>
              <a:t>　  ②横断</a:t>
            </a:r>
            <a:r>
              <a:rPr lang="ja-JP" altLang="ja-JP" dirty="0" smtClean="0"/>
              <a:t>歩道</a:t>
            </a:r>
            <a:r>
              <a:rPr lang="ja-JP" altLang="ja-JP" dirty="0"/>
              <a:t>を通過するときは、左右・直前の横断者の安全を確認しましょう。</a:t>
            </a:r>
            <a:endParaRPr lang="ja-JP" altLang="ja-JP" b="1" u="sng" dirty="0"/>
          </a:p>
          <a:p>
            <a:pPr lvl="0"/>
            <a:r>
              <a:rPr lang="ja-JP" altLang="en-US" dirty="0" smtClean="0"/>
              <a:t>　  ③ </a:t>
            </a:r>
            <a:r>
              <a:rPr lang="ja-JP" altLang="ja-JP" dirty="0" smtClean="0"/>
              <a:t>暗い交差点で</a:t>
            </a:r>
            <a:r>
              <a:rPr lang="ja-JP" altLang="ja-JP" dirty="0"/>
              <a:t>は、特に歩行者や自転車などがいないかよく注意しましょう。</a:t>
            </a:r>
            <a:endParaRPr lang="ja-JP" altLang="ja-JP" b="1" u="sng" dirty="0"/>
          </a:p>
          <a:p>
            <a:r>
              <a:rPr lang="ja-JP" altLang="en-US" dirty="0" smtClean="0"/>
              <a:t>　  </a:t>
            </a:r>
            <a:r>
              <a:rPr lang="ja-JP" altLang="ja-JP" dirty="0" smtClean="0"/>
              <a:t>④</a:t>
            </a:r>
            <a:r>
              <a:rPr lang="ja-JP" altLang="ja-JP" dirty="0"/>
              <a:t>右折するときは、対向車の速度や距離を正確に把握し、無理な通過は</a:t>
            </a:r>
            <a:r>
              <a:rPr lang="ja-JP" altLang="ja-JP" dirty="0" smtClean="0"/>
              <a:t>しない</a:t>
            </a:r>
            <a:endParaRPr lang="en-US" altLang="ja-JP" dirty="0" smtClean="0"/>
          </a:p>
          <a:p>
            <a:r>
              <a:rPr lang="ja-JP" altLang="en-US" dirty="0"/>
              <a:t>　</a:t>
            </a:r>
            <a:r>
              <a:rPr lang="ja-JP" altLang="en-US" dirty="0" smtClean="0"/>
              <a:t>　　</a:t>
            </a:r>
            <a:r>
              <a:rPr lang="ja-JP" altLang="ja-JP" dirty="0" smtClean="0"/>
              <a:t>ように</a:t>
            </a:r>
            <a:r>
              <a:rPr lang="ja-JP" altLang="ja-JP" dirty="0"/>
              <a:t>しましょう。</a:t>
            </a:r>
            <a:endParaRPr lang="ja-JP" altLang="ja-JP" b="1" u="sng" dirty="0"/>
          </a:p>
          <a:p>
            <a:r>
              <a:rPr lang="ja-JP" altLang="ja-JP" dirty="0"/>
              <a:t>　　　対向車の影から直進してくる二輪車には特に注意しましょう。</a:t>
            </a:r>
            <a:endParaRPr lang="ja-JP" altLang="ja-JP" b="1" u="sng" dirty="0"/>
          </a:p>
          <a:p>
            <a:r>
              <a:rPr lang="ja-JP" altLang="en-US" dirty="0" smtClean="0"/>
              <a:t>　　</a:t>
            </a:r>
            <a:r>
              <a:rPr lang="ja-JP" altLang="ja-JP" dirty="0" smtClean="0"/>
              <a:t>⑤</a:t>
            </a:r>
            <a:r>
              <a:rPr lang="ja-JP" altLang="ja-JP" dirty="0"/>
              <a:t>左折の際は、巻き込み事故を防止するために、自車の左折付近などを先行</a:t>
            </a:r>
            <a:r>
              <a:rPr lang="ja-JP" altLang="ja-JP" dirty="0" smtClean="0"/>
              <a:t>さ</a:t>
            </a:r>
            <a:endParaRPr lang="en-US" altLang="ja-JP" dirty="0" smtClean="0"/>
          </a:p>
          <a:p>
            <a:r>
              <a:rPr lang="ja-JP" altLang="en-US" dirty="0"/>
              <a:t>　</a:t>
            </a:r>
            <a:r>
              <a:rPr lang="ja-JP" altLang="en-US" dirty="0" smtClean="0"/>
              <a:t>　　 </a:t>
            </a:r>
            <a:r>
              <a:rPr lang="ja-JP" altLang="ja-JP" dirty="0" smtClean="0"/>
              <a:t>せた</a:t>
            </a:r>
            <a:r>
              <a:rPr lang="ja-JP" altLang="ja-JP" dirty="0"/>
              <a:t>後に左折しましょう。また、左折を完了するまで肉眼やミラーによって</a:t>
            </a:r>
            <a:r>
              <a:rPr lang="ja-JP" altLang="ja-JP" dirty="0" smtClean="0"/>
              <a:t>確認</a:t>
            </a:r>
            <a:endParaRPr lang="en-US" altLang="ja-JP" dirty="0" smtClean="0"/>
          </a:p>
          <a:p>
            <a:r>
              <a:rPr lang="en-US" altLang="ja-JP" dirty="0"/>
              <a:t> </a:t>
            </a:r>
            <a:r>
              <a:rPr lang="en-US" altLang="ja-JP" dirty="0" smtClean="0"/>
              <a:t>        </a:t>
            </a:r>
            <a:r>
              <a:rPr lang="ja-JP" altLang="ja-JP" dirty="0" smtClean="0"/>
              <a:t>し</a:t>
            </a:r>
            <a:r>
              <a:rPr lang="ja-JP" altLang="ja-JP" dirty="0"/>
              <a:t>、最徐行しましょう。</a:t>
            </a:r>
            <a:endParaRPr lang="ja-JP" altLang="ja-JP" b="1" u="sng" dirty="0"/>
          </a:p>
        </p:txBody>
      </p:sp>
    </p:spTree>
    <p:extLst>
      <p:ext uri="{BB962C8B-B14F-4D97-AF65-F5344CB8AC3E}">
        <p14:creationId xmlns:p14="http://schemas.microsoft.com/office/powerpoint/2010/main" val="1107619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620688"/>
            <a:ext cx="8712968" cy="2585323"/>
          </a:xfrm>
          <a:prstGeom prst="rect">
            <a:avLst/>
          </a:prstGeom>
        </p:spPr>
        <p:txBody>
          <a:bodyPr wrap="square">
            <a:spAutoFit/>
          </a:bodyPr>
          <a:lstStyle/>
          <a:p>
            <a:r>
              <a:rPr lang="ja-JP" altLang="ja-JP" u="sng" dirty="0">
                <a:solidFill>
                  <a:srgbClr val="C00000"/>
                </a:solidFill>
              </a:rPr>
              <a:t>７　カーブ</a:t>
            </a:r>
            <a:endParaRPr lang="ja-JP" altLang="ja-JP" b="1" u="sng" dirty="0">
              <a:solidFill>
                <a:srgbClr val="C00000"/>
              </a:solidFill>
            </a:endParaRPr>
          </a:p>
          <a:p>
            <a:r>
              <a:rPr lang="ja-JP" altLang="ja-JP" dirty="0"/>
              <a:t>　①カーブに入る前の直線部分で早めにブレーキをかけ、十分に速度を落としましょう。</a:t>
            </a:r>
            <a:endParaRPr lang="ja-JP" altLang="ja-JP" b="1" u="sng" dirty="0"/>
          </a:p>
          <a:p>
            <a:r>
              <a:rPr lang="ja-JP" altLang="ja-JP" dirty="0"/>
              <a:t>　②カーブでは、急加速、急ハンドルはしないようにしましょう。</a:t>
            </a:r>
            <a:endParaRPr lang="ja-JP" altLang="ja-JP" b="1" u="sng" dirty="0"/>
          </a:p>
          <a:p>
            <a:r>
              <a:rPr lang="ja-JP" altLang="ja-JP" dirty="0"/>
              <a:t>　③曲がり角やカーブでは、道路の中央からはみ出さないようにしましょう。</a:t>
            </a:r>
            <a:endParaRPr lang="ja-JP" altLang="ja-JP" b="1" u="sng" dirty="0"/>
          </a:p>
          <a:p>
            <a:r>
              <a:rPr lang="ja-JP" altLang="ja-JP" dirty="0"/>
              <a:t>　　また、対向車側が道路中央からはみ出してくることもあるので注意しましょう。</a:t>
            </a:r>
            <a:endParaRPr lang="ja-JP" altLang="ja-JP" b="1" u="sng" dirty="0"/>
          </a:p>
          <a:p>
            <a:r>
              <a:rPr lang="ja-JP" altLang="ja-JP" dirty="0"/>
              <a:t>　④道路の曲がり角や、カーブを通過するときは、車の内輪差のため、内側にいる</a:t>
            </a:r>
            <a:r>
              <a:rPr lang="ja-JP" altLang="ja-JP" dirty="0" smtClean="0"/>
              <a:t>歩行</a:t>
            </a:r>
            <a:endParaRPr lang="en-US" altLang="ja-JP" dirty="0" smtClean="0"/>
          </a:p>
          <a:p>
            <a:r>
              <a:rPr lang="en-US" altLang="ja-JP" dirty="0"/>
              <a:t> </a:t>
            </a:r>
            <a:r>
              <a:rPr lang="en-US" altLang="ja-JP" dirty="0" smtClean="0"/>
              <a:t>     </a:t>
            </a:r>
            <a:r>
              <a:rPr lang="ja-JP" altLang="ja-JP" dirty="0" smtClean="0"/>
              <a:t>者</a:t>
            </a:r>
            <a:r>
              <a:rPr lang="ja-JP" altLang="ja-JP" dirty="0"/>
              <a:t>や自転車など</a:t>
            </a:r>
            <a:r>
              <a:rPr lang="ja-JP" altLang="ja-JP" dirty="0" smtClean="0"/>
              <a:t>を巻き込んだり</a:t>
            </a:r>
            <a:r>
              <a:rPr lang="ja-JP" altLang="ja-JP" dirty="0"/>
              <a:t>、後車輪が路肩からはみ出したりすることがない</a:t>
            </a:r>
            <a:r>
              <a:rPr lang="ja-JP" altLang="ja-JP" dirty="0" smtClean="0"/>
              <a:t>よう</a:t>
            </a:r>
            <a:endParaRPr lang="en-US" altLang="ja-JP" dirty="0" smtClean="0"/>
          </a:p>
          <a:p>
            <a:r>
              <a:rPr lang="en-US" altLang="ja-JP" dirty="0"/>
              <a:t> </a:t>
            </a:r>
            <a:r>
              <a:rPr lang="en-US" altLang="ja-JP" dirty="0" smtClean="0"/>
              <a:t>     </a:t>
            </a:r>
            <a:r>
              <a:rPr lang="ja-JP" altLang="ja-JP" dirty="0" smtClean="0"/>
              <a:t>十分</a:t>
            </a:r>
            <a:r>
              <a:rPr lang="ja-JP" altLang="ja-JP" dirty="0"/>
              <a:t>に注意しましょう。</a:t>
            </a:r>
            <a:endParaRPr lang="ja-JP" altLang="ja-JP" b="1" u="sng" dirty="0"/>
          </a:p>
          <a:p>
            <a:r>
              <a:rPr lang="ja-JP" altLang="ja-JP" dirty="0"/>
              <a:t>　　</a:t>
            </a:r>
            <a:r>
              <a:rPr lang="en-US" altLang="ja-JP" dirty="0" smtClean="0"/>
              <a:t> </a:t>
            </a:r>
            <a:r>
              <a:rPr lang="ja-JP" altLang="ja-JP" dirty="0" smtClean="0"/>
              <a:t>カーブ</a:t>
            </a:r>
            <a:r>
              <a:rPr lang="ja-JP" altLang="ja-JP" dirty="0"/>
              <a:t>に入る前の直線部分で早めにブレーキをかけ、十分に速度を落としましょう。</a:t>
            </a:r>
            <a:endParaRPr lang="ja-JP" altLang="ja-JP" b="1" u="sng" dirty="0"/>
          </a:p>
        </p:txBody>
      </p:sp>
      <p:sp>
        <p:nvSpPr>
          <p:cNvPr id="3" name="正方形/長方形 2"/>
          <p:cNvSpPr/>
          <p:nvPr/>
        </p:nvSpPr>
        <p:spPr>
          <a:xfrm>
            <a:off x="230957" y="3284984"/>
            <a:ext cx="8805539" cy="1754326"/>
          </a:xfrm>
          <a:prstGeom prst="rect">
            <a:avLst/>
          </a:prstGeom>
        </p:spPr>
        <p:txBody>
          <a:bodyPr wrap="square">
            <a:spAutoFit/>
          </a:bodyPr>
          <a:lstStyle/>
          <a:p>
            <a:r>
              <a:rPr lang="ja-JP" altLang="ja-JP" u="sng" dirty="0">
                <a:solidFill>
                  <a:srgbClr val="C00000"/>
                </a:solidFill>
              </a:rPr>
              <a:t>８　坂道</a:t>
            </a:r>
            <a:endParaRPr lang="ja-JP" altLang="ja-JP" b="1" u="sng" dirty="0">
              <a:solidFill>
                <a:srgbClr val="C00000"/>
              </a:solidFill>
            </a:endParaRPr>
          </a:p>
          <a:p>
            <a:r>
              <a:rPr lang="ja-JP" altLang="ja-JP" dirty="0"/>
              <a:t>　①車線を守り、特にカーブでのカッティング走行はやめましょう。</a:t>
            </a:r>
            <a:endParaRPr lang="ja-JP" altLang="ja-JP" b="1" u="sng" dirty="0"/>
          </a:p>
          <a:p>
            <a:r>
              <a:rPr lang="ja-JP" altLang="ja-JP" dirty="0"/>
              <a:t>　②坂道を登降するときは、その直前でなるべくブレーキの作用を確認しましょう。</a:t>
            </a:r>
            <a:endParaRPr lang="ja-JP" altLang="ja-JP" b="1" u="sng" dirty="0"/>
          </a:p>
          <a:p>
            <a:r>
              <a:rPr lang="ja-JP" altLang="ja-JP" dirty="0"/>
              <a:t>　③下り坂ではエンジンブレーキを使用しましょう。</a:t>
            </a:r>
            <a:endParaRPr lang="ja-JP" altLang="ja-JP" b="1" u="sng" dirty="0"/>
          </a:p>
          <a:p>
            <a:r>
              <a:rPr lang="en-US" altLang="ja-JP" dirty="0"/>
              <a:t> </a:t>
            </a:r>
            <a:endParaRPr lang="ja-JP" altLang="ja-JP" b="1" u="sng" dirty="0"/>
          </a:p>
          <a:p>
            <a:endParaRPr lang="ja-JP" altLang="ja-JP" b="1" u="sng" dirty="0">
              <a:solidFill>
                <a:srgbClr val="C00000"/>
              </a:solidFill>
            </a:endParaRPr>
          </a:p>
        </p:txBody>
      </p:sp>
      <p:sp>
        <p:nvSpPr>
          <p:cNvPr id="4" name="正方形/長方形 3"/>
          <p:cNvSpPr/>
          <p:nvPr/>
        </p:nvSpPr>
        <p:spPr>
          <a:xfrm>
            <a:off x="251520" y="4566027"/>
            <a:ext cx="8712968" cy="2031325"/>
          </a:xfrm>
          <a:prstGeom prst="rect">
            <a:avLst/>
          </a:prstGeom>
        </p:spPr>
        <p:txBody>
          <a:bodyPr wrap="square">
            <a:spAutoFit/>
          </a:bodyPr>
          <a:lstStyle/>
          <a:p>
            <a:r>
              <a:rPr lang="en-US" altLang="ja-JP" u="sng" dirty="0" smtClean="0">
                <a:solidFill>
                  <a:srgbClr val="C00000"/>
                </a:solidFill>
              </a:rPr>
              <a:t>9</a:t>
            </a:r>
            <a:r>
              <a:rPr lang="ja-JP" altLang="ja-JP" u="sng" dirty="0" smtClean="0">
                <a:solidFill>
                  <a:srgbClr val="C00000"/>
                </a:solidFill>
              </a:rPr>
              <a:t> </a:t>
            </a:r>
            <a:r>
              <a:rPr lang="ja-JP" altLang="ja-JP" u="sng" dirty="0">
                <a:solidFill>
                  <a:srgbClr val="C00000"/>
                </a:solidFill>
              </a:rPr>
              <a:t>危険な現象</a:t>
            </a:r>
            <a:endParaRPr lang="ja-JP" altLang="ja-JP" b="1" u="sng" dirty="0">
              <a:solidFill>
                <a:srgbClr val="C00000"/>
              </a:solidFill>
            </a:endParaRPr>
          </a:p>
          <a:p>
            <a:r>
              <a:rPr lang="ja-JP" altLang="ja-JP" dirty="0"/>
              <a:t>　①</a:t>
            </a:r>
            <a:r>
              <a:rPr lang="ja-JP" altLang="ja-JP" dirty="0">
                <a:solidFill>
                  <a:srgbClr val="0070C0"/>
                </a:solidFill>
              </a:rPr>
              <a:t>ハイドロプレーニング現象</a:t>
            </a:r>
            <a:endParaRPr lang="ja-JP" altLang="ja-JP" b="1" u="sng" dirty="0">
              <a:solidFill>
                <a:srgbClr val="0070C0"/>
              </a:solidFill>
            </a:endParaRPr>
          </a:p>
          <a:p>
            <a:r>
              <a:rPr lang="ja-JP" altLang="ja-JP" dirty="0"/>
              <a:t>　・路面が水で覆われた道路を高速で走行していると、タイヤと路面の間に水の層が</a:t>
            </a:r>
            <a:r>
              <a:rPr lang="ja-JP" altLang="ja-JP" dirty="0" smtClean="0"/>
              <a:t>で</a:t>
            </a:r>
            <a:endParaRPr lang="en-US" altLang="ja-JP" dirty="0" smtClean="0"/>
          </a:p>
          <a:p>
            <a:r>
              <a:rPr lang="en-US" altLang="ja-JP" dirty="0"/>
              <a:t> </a:t>
            </a:r>
            <a:r>
              <a:rPr lang="en-US" altLang="ja-JP" dirty="0" smtClean="0"/>
              <a:t>   </a:t>
            </a:r>
            <a:r>
              <a:rPr lang="ja-JP" altLang="ja-JP" dirty="0" smtClean="0"/>
              <a:t>き</a:t>
            </a:r>
            <a:r>
              <a:rPr lang="ja-JP" altLang="ja-JP" dirty="0"/>
              <a:t>、その上を車が水上スキーのように滑走することがあります。これを『</a:t>
            </a:r>
            <a:r>
              <a:rPr lang="ja-JP" altLang="ja-JP" dirty="0" smtClean="0"/>
              <a:t>ハイドロプレ</a:t>
            </a:r>
            <a:endParaRPr lang="en-US" altLang="ja-JP" dirty="0" smtClean="0"/>
          </a:p>
          <a:p>
            <a:r>
              <a:rPr lang="en-US" altLang="ja-JP" dirty="0"/>
              <a:t> </a:t>
            </a:r>
            <a:r>
              <a:rPr lang="en-US" altLang="ja-JP" dirty="0" smtClean="0"/>
              <a:t>   </a:t>
            </a:r>
            <a:r>
              <a:rPr lang="ja-JP" altLang="ja-JP" dirty="0" err="1" smtClean="0"/>
              <a:t>ー</a:t>
            </a:r>
            <a:r>
              <a:rPr lang="ja-JP" altLang="ja-JP" dirty="0"/>
              <a:t>ニング現象』といいます。このような状態になると、ハンドルもブレーキも効かなく</a:t>
            </a:r>
            <a:r>
              <a:rPr lang="ja-JP" altLang="ja-JP" dirty="0" err="1" smtClean="0"/>
              <a:t>な</a:t>
            </a:r>
            <a:endParaRPr lang="en-US" altLang="ja-JP" dirty="0" smtClean="0"/>
          </a:p>
          <a:p>
            <a:r>
              <a:rPr lang="en-US" altLang="ja-JP" dirty="0"/>
              <a:t> </a:t>
            </a:r>
            <a:r>
              <a:rPr lang="en-US" altLang="ja-JP" dirty="0" smtClean="0"/>
              <a:t>   </a:t>
            </a:r>
            <a:r>
              <a:rPr lang="ja-JP" altLang="ja-JP" dirty="0" smtClean="0"/>
              <a:t>り</a:t>
            </a:r>
            <a:r>
              <a:rPr lang="ja-JP" altLang="ja-JP" dirty="0"/>
              <a:t>ますから、スピードは抑えて走行する必要があります。</a:t>
            </a:r>
            <a:endParaRPr lang="ja-JP" altLang="ja-JP" b="1" u="sng" dirty="0"/>
          </a:p>
          <a:p>
            <a:r>
              <a:rPr lang="ja-JP" altLang="ja-JP" dirty="0"/>
              <a:t>　</a:t>
            </a:r>
            <a:endParaRPr lang="ja-JP" altLang="ja-JP" b="1" u="sng" dirty="0"/>
          </a:p>
        </p:txBody>
      </p:sp>
    </p:spTree>
    <p:extLst>
      <p:ext uri="{BB962C8B-B14F-4D97-AF65-F5344CB8AC3E}">
        <p14:creationId xmlns:p14="http://schemas.microsoft.com/office/powerpoint/2010/main" val="3033951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09902" y="2708920"/>
            <a:ext cx="8805539" cy="3970318"/>
          </a:xfrm>
          <a:prstGeom prst="rect">
            <a:avLst/>
          </a:prstGeom>
        </p:spPr>
        <p:txBody>
          <a:bodyPr wrap="square">
            <a:spAutoFit/>
          </a:bodyPr>
          <a:lstStyle/>
          <a:p>
            <a:r>
              <a:rPr lang="en-US" altLang="ja-JP" u="sng" dirty="0">
                <a:solidFill>
                  <a:srgbClr val="C00000"/>
                </a:solidFill>
              </a:rPr>
              <a:t>10</a:t>
            </a:r>
            <a:r>
              <a:rPr lang="ja-JP" altLang="ja-JP" u="sng" dirty="0">
                <a:solidFill>
                  <a:srgbClr val="C00000"/>
                </a:solidFill>
              </a:rPr>
              <a:t>　踏切</a:t>
            </a:r>
            <a:endParaRPr lang="ja-JP" altLang="ja-JP" b="1" u="sng" dirty="0">
              <a:solidFill>
                <a:srgbClr val="C00000"/>
              </a:solidFill>
            </a:endParaRPr>
          </a:p>
          <a:p>
            <a:r>
              <a:rPr lang="ja-JP" altLang="ja-JP" dirty="0"/>
              <a:t>　①踏切の手前では必ず一時停止し、左右及び前方の安全を確認しましょう。</a:t>
            </a:r>
            <a:endParaRPr lang="ja-JP" altLang="ja-JP" b="1" u="sng" dirty="0"/>
          </a:p>
          <a:p>
            <a:r>
              <a:rPr lang="ja-JP" altLang="ja-JP" dirty="0"/>
              <a:t>　②複線区間にある踏切では、列車が通過しても反対方向からの列車にも注意しましょう。</a:t>
            </a:r>
            <a:endParaRPr lang="ja-JP" altLang="ja-JP" b="1" u="sng" dirty="0"/>
          </a:p>
          <a:p>
            <a:r>
              <a:rPr lang="ja-JP" altLang="ja-JP" dirty="0"/>
              <a:t>　③踏切に入るときは、踏切内に自車が残らないよう、踏切の向こう側に十分な</a:t>
            </a:r>
            <a:r>
              <a:rPr lang="ja-JP" altLang="ja-JP" dirty="0" smtClean="0"/>
              <a:t>スペース</a:t>
            </a:r>
            <a:endParaRPr lang="en-US" altLang="ja-JP" dirty="0" smtClean="0"/>
          </a:p>
          <a:p>
            <a:r>
              <a:rPr lang="en-US" altLang="ja-JP" dirty="0"/>
              <a:t> </a:t>
            </a:r>
            <a:r>
              <a:rPr lang="en-US" altLang="ja-JP" dirty="0" smtClean="0"/>
              <a:t>     </a:t>
            </a:r>
            <a:r>
              <a:rPr lang="ja-JP" altLang="ja-JP" dirty="0" smtClean="0"/>
              <a:t>を</a:t>
            </a:r>
            <a:r>
              <a:rPr lang="ja-JP" altLang="ja-JP" dirty="0"/>
              <a:t>確認してから車を進めましょう。</a:t>
            </a:r>
            <a:endParaRPr lang="ja-JP" altLang="ja-JP" b="1" u="sng" dirty="0"/>
          </a:p>
          <a:p>
            <a:r>
              <a:rPr lang="ja-JP" altLang="ja-JP" dirty="0"/>
              <a:t>　④踏切内では変速操作を行わず、低速ギアで一気にわたりましょう。</a:t>
            </a:r>
            <a:endParaRPr lang="ja-JP" altLang="ja-JP" b="1" u="sng" dirty="0"/>
          </a:p>
          <a:p>
            <a:r>
              <a:rPr lang="ja-JP" altLang="ja-JP" dirty="0"/>
              <a:t>　⑤踏切内で車両が動かなくなった場合は、すぐに非常警報装置のボタンを押し、</a:t>
            </a:r>
            <a:r>
              <a:rPr lang="ja-JP" altLang="ja-JP" dirty="0" smtClean="0"/>
              <a:t>信号炎</a:t>
            </a:r>
            <a:endParaRPr lang="en-US" altLang="ja-JP" dirty="0" smtClean="0"/>
          </a:p>
          <a:p>
            <a:r>
              <a:rPr lang="en-US" altLang="ja-JP" dirty="0"/>
              <a:t> </a:t>
            </a:r>
            <a:r>
              <a:rPr lang="en-US" altLang="ja-JP" dirty="0" smtClean="0"/>
              <a:t>     </a:t>
            </a:r>
            <a:r>
              <a:rPr lang="ja-JP" altLang="ja-JP" dirty="0" smtClean="0"/>
              <a:t>管</a:t>
            </a:r>
            <a:r>
              <a:rPr lang="ja-JP" altLang="ja-JP" dirty="0"/>
              <a:t>・赤旗などで合図をおくり、列車を停止させる装置をとりましょう。</a:t>
            </a:r>
            <a:endParaRPr lang="ja-JP" altLang="ja-JP" b="1" u="sng" dirty="0"/>
          </a:p>
          <a:p>
            <a:r>
              <a:rPr lang="en-US" altLang="ja-JP" dirty="0"/>
              <a:t> </a:t>
            </a:r>
            <a:endParaRPr lang="ja-JP" altLang="ja-JP" b="1" u="sng" dirty="0"/>
          </a:p>
          <a:p>
            <a:r>
              <a:rPr lang="ja-JP" altLang="ja-JP" u="sng" dirty="0" smtClean="0">
                <a:solidFill>
                  <a:srgbClr val="C00000"/>
                </a:solidFill>
              </a:rPr>
              <a:t>１</a:t>
            </a:r>
            <a:r>
              <a:rPr lang="en-US" altLang="ja-JP" u="sng" dirty="0">
                <a:solidFill>
                  <a:srgbClr val="C00000"/>
                </a:solidFill>
              </a:rPr>
              <a:t>1</a:t>
            </a:r>
            <a:r>
              <a:rPr lang="ja-JP" altLang="ja-JP" u="sng" dirty="0">
                <a:solidFill>
                  <a:srgbClr val="C00000"/>
                </a:solidFill>
              </a:rPr>
              <a:t>　トンネル</a:t>
            </a:r>
            <a:endParaRPr lang="ja-JP" altLang="ja-JP" b="1" u="sng" dirty="0">
              <a:solidFill>
                <a:srgbClr val="C00000"/>
              </a:solidFill>
            </a:endParaRPr>
          </a:p>
          <a:p>
            <a:r>
              <a:rPr lang="ja-JP" altLang="ja-JP" dirty="0"/>
              <a:t>　①強風のとき、トンネル・切り通しの出口では、速度を落として横風に注意して走行し</a:t>
            </a:r>
            <a:r>
              <a:rPr lang="ja-JP" altLang="ja-JP" dirty="0" err="1" smtClean="0"/>
              <a:t>ま</a:t>
            </a:r>
            <a:endParaRPr lang="en-US" altLang="ja-JP" dirty="0" smtClean="0"/>
          </a:p>
          <a:p>
            <a:r>
              <a:rPr lang="en-US" altLang="ja-JP" dirty="0"/>
              <a:t> </a:t>
            </a:r>
            <a:r>
              <a:rPr lang="en-US" altLang="ja-JP" dirty="0" smtClean="0"/>
              <a:t>     </a:t>
            </a:r>
            <a:r>
              <a:rPr lang="ja-JP" altLang="ja-JP" dirty="0" smtClean="0"/>
              <a:t>しょう</a:t>
            </a:r>
            <a:r>
              <a:rPr lang="ja-JP" altLang="ja-JP" dirty="0"/>
              <a:t>。</a:t>
            </a:r>
            <a:endParaRPr lang="ja-JP" altLang="ja-JP" b="1" u="sng" dirty="0"/>
          </a:p>
          <a:p>
            <a:r>
              <a:rPr lang="ja-JP" altLang="ja-JP" dirty="0"/>
              <a:t>　②夜間走行時に、トンネルに入る前やトンネルから出るときは、速度を落として走行し</a:t>
            </a:r>
            <a:r>
              <a:rPr lang="ja-JP" altLang="ja-JP" dirty="0" err="1" smtClean="0"/>
              <a:t>ま</a:t>
            </a:r>
            <a:endParaRPr lang="en-US" altLang="ja-JP" dirty="0" smtClean="0"/>
          </a:p>
          <a:p>
            <a:r>
              <a:rPr lang="en-US" altLang="ja-JP" dirty="0"/>
              <a:t> </a:t>
            </a:r>
            <a:r>
              <a:rPr lang="en-US" altLang="ja-JP" dirty="0" smtClean="0"/>
              <a:t>     </a:t>
            </a:r>
            <a:r>
              <a:rPr lang="ja-JP" altLang="ja-JP" dirty="0" smtClean="0"/>
              <a:t>しょう。（</a:t>
            </a:r>
            <a:r>
              <a:rPr lang="ja-JP" altLang="ja-JP" dirty="0"/>
              <a:t>明・暗順応）</a:t>
            </a:r>
            <a:endParaRPr lang="ja-JP" altLang="ja-JP" b="1" u="sng" dirty="0"/>
          </a:p>
        </p:txBody>
      </p:sp>
      <p:sp>
        <p:nvSpPr>
          <p:cNvPr id="3" name="正方形/長方形 2"/>
          <p:cNvSpPr/>
          <p:nvPr/>
        </p:nvSpPr>
        <p:spPr>
          <a:xfrm>
            <a:off x="314819" y="383753"/>
            <a:ext cx="8712968" cy="2308324"/>
          </a:xfrm>
          <a:prstGeom prst="rect">
            <a:avLst/>
          </a:prstGeom>
        </p:spPr>
        <p:txBody>
          <a:bodyPr wrap="square">
            <a:spAutoFit/>
          </a:bodyPr>
          <a:lstStyle/>
          <a:p>
            <a:endParaRPr lang="ja-JP" altLang="ja-JP" b="1" u="sng" dirty="0"/>
          </a:p>
          <a:p>
            <a:r>
              <a:rPr lang="ja-JP" altLang="ja-JP" dirty="0"/>
              <a:t>　②</a:t>
            </a:r>
            <a:r>
              <a:rPr lang="ja-JP" altLang="ja-JP" dirty="0">
                <a:solidFill>
                  <a:srgbClr val="0070C0"/>
                </a:solidFill>
              </a:rPr>
              <a:t>フェート現象とベーパー・ロック現象</a:t>
            </a:r>
            <a:endParaRPr lang="ja-JP" altLang="ja-JP" b="1" u="sng" dirty="0">
              <a:solidFill>
                <a:srgbClr val="0070C0"/>
              </a:solidFill>
            </a:endParaRPr>
          </a:p>
          <a:p>
            <a:r>
              <a:rPr lang="ja-JP" altLang="ja-JP" dirty="0"/>
              <a:t>　・下り坂などでフットブレーキを使い過ぎると、ブレーキライニングが過熱して摩擦力</a:t>
            </a:r>
            <a:r>
              <a:rPr lang="ja-JP" altLang="ja-JP" dirty="0" smtClean="0"/>
              <a:t>が</a:t>
            </a:r>
            <a:endParaRPr lang="en-US" altLang="ja-JP" dirty="0" smtClean="0"/>
          </a:p>
          <a:p>
            <a:r>
              <a:rPr lang="en-US" altLang="ja-JP" dirty="0"/>
              <a:t> </a:t>
            </a:r>
            <a:r>
              <a:rPr lang="en-US" altLang="ja-JP" dirty="0" smtClean="0"/>
              <a:t>   </a:t>
            </a:r>
            <a:r>
              <a:rPr lang="ja-JP" altLang="ja-JP" dirty="0" smtClean="0"/>
              <a:t>低下</a:t>
            </a:r>
            <a:r>
              <a:rPr lang="ja-JP" altLang="ja-JP" dirty="0"/>
              <a:t>し、ブレーキの効きが悪くなることがあります。これを『フェード現象』といいます。</a:t>
            </a:r>
            <a:endParaRPr lang="ja-JP" altLang="ja-JP" b="1" u="sng" dirty="0"/>
          </a:p>
          <a:p>
            <a:r>
              <a:rPr lang="ja-JP" altLang="ja-JP" dirty="0"/>
              <a:t>　・フットブレーキの使い過ぎでブレーキフルードが沸騰し液内に気泡が生じて、</a:t>
            </a:r>
            <a:r>
              <a:rPr lang="ja-JP" altLang="ja-JP" dirty="0" smtClean="0"/>
              <a:t>ブレーキ</a:t>
            </a:r>
            <a:endParaRPr lang="en-US" altLang="ja-JP" dirty="0" smtClean="0"/>
          </a:p>
          <a:p>
            <a:r>
              <a:rPr lang="en-US" altLang="ja-JP" dirty="0"/>
              <a:t> </a:t>
            </a:r>
            <a:r>
              <a:rPr lang="en-US" altLang="ja-JP" dirty="0" smtClean="0"/>
              <a:t>   </a:t>
            </a:r>
            <a:r>
              <a:rPr lang="ja-JP" altLang="ja-JP" dirty="0" smtClean="0"/>
              <a:t>が</a:t>
            </a:r>
            <a:r>
              <a:rPr lang="ja-JP" altLang="ja-JP" dirty="0"/>
              <a:t>効かなくなってしまう現象を『ベーパー・ロック現象』といいます。</a:t>
            </a:r>
            <a:endParaRPr lang="ja-JP" altLang="ja-JP" b="1" u="sng" dirty="0"/>
          </a:p>
          <a:p>
            <a:r>
              <a:rPr lang="ja-JP" altLang="ja-JP" dirty="0"/>
              <a:t>　・下り坂では、エンジンブレーキを活用し、フットブレーキは必要に応じて補助的に</a:t>
            </a:r>
            <a:r>
              <a:rPr lang="ja-JP" altLang="ja-JP" dirty="0" smtClean="0"/>
              <a:t>使用</a:t>
            </a:r>
            <a:endParaRPr lang="en-US" altLang="ja-JP" dirty="0" smtClean="0"/>
          </a:p>
          <a:p>
            <a:r>
              <a:rPr lang="en-US" altLang="ja-JP" dirty="0"/>
              <a:t> </a:t>
            </a:r>
            <a:r>
              <a:rPr lang="en-US" altLang="ja-JP" dirty="0" smtClean="0"/>
              <a:t>    </a:t>
            </a:r>
            <a:r>
              <a:rPr lang="ja-JP" altLang="ja-JP" dirty="0" smtClean="0"/>
              <a:t>する</a:t>
            </a:r>
            <a:r>
              <a:rPr lang="ja-JP" altLang="ja-JP" dirty="0"/>
              <a:t>ようにしましょう。</a:t>
            </a:r>
            <a:endParaRPr lang="ja-JP" altLang="ja-JP" b="1" u="sng" dirty="0"/>
          </a:p>
        </p:txBody>
      </p:sp>
    </p:spTree>
    <p:extLst>
      <p:ext uri="{BB962C8B-B14F-4D97-AF65-F5344CB8AC3E}">
        <p14:creationId xmlns:p14="http://schemas.microsoft.com/office/powerpoint/2010/main" val="30927494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764704"/>
            <a:ext cx="8352928" cy="4893647"/>
          </a:xfrm>
          <a:prstGeom prst="rect">
            <a:avLst/>
          </a:prstGeom>
        </p:spPr>
        <p:txBody>
          <a:bodyPr wrap="square">
            <a:spAutoFit/>
          </a:bodyPr>
          <a:lstStyle/>
          <a:p>
            <a:r>
              <a:rPr lang="ja-JP" altLang="en-US" sz="2400" b="1" dirty="0" smtClean="0">
                <a:solidFill>
                  <a:srgbClr val="C00000"/>
                </a:solidFill>
              </a:rPr>
              <a:t>＜</a:t>
            </a:r>
            <a:r>
              <a:rPr lang="ja-JP" altLang="ja-JP" sz="2400" b="1" dirty="0" smtClean="0">
                <a:solidFill>
                  <a:srgbClr val="C00000"/>
                </a:solidFill>
              </a:rPr>
              <a:t>悪</a:t>
            </a:r>
            <a:r>
              <a:rPr lang="ja-JP" altLang="ja-JP" sz="2400" b="1" dirty="0">
                <a:solidFill>
                  <a:srgbClr val="C00000"/>
                </a:solidFill>
              </a:rPr>
              <a:t>条件下での運転の</a:t>
            </a:r>
            <a:r>
              <a:rPr lang="ja-JP" altLang="ja-JP" sz="2400" b="1" dirty="0" smtClean="0">
                <a:solidFill>
                  <a:srgbClr val="C00000"/>
                </a:solidFill>
              </a:rPr>
              <a:t>ポイント</a:t>
            </a:r>
            <a:r>
              <a:rPr lang="ja-JP" altLang="en-US" sz="2400" b="1" dirty="0" smtClean="0">
                <a:solidFill>
                  <a:srgbClr val="C00000"/>
                </a:solidFill>
              </a:rPr>
              <a:t>＞</a:t>
            </a:r>
            <a:endParaRPr lang="ja-JP" altLang="ja-JP" sz="2400" b="1" u="sng" dirty="0">
              <a:solidFill>
                <a:srgbClr val="C00000"/>
              </a:solidFill>
            </a:endParaRPr>
          </a:p>
          <a:p>
            <a:r>
              <a:rPr lang="en-US" altLang="ja-JP" dirty="0"/>
              <a:t> </a:t>
            </a:r>
            <a:endParaRPr lang="ja-JP" altLang="ja-JP" b="1" u="sng" dirty="0"/>
          </a:p>
          <a:p>
            <a:r>
              <a:rPr lang="ja-JP" altLang="ja-JP" u="sng" dirty="0">
                <a:solidFill>
                  <a:srgbClr val="C00000"/>
                </a:solidFill>
              </a:rPr>
              <a:t>１　夜間</a:t>
            </a:r>
            <a:endParaRPr lang="ja-JP" altLang="ja-JP" b="1" u="sng" dirty="0">
              <a:solidFill>
                <a:srgbClr val="C00000"/>
              </a:solidFill>
            </a:endParaRPr>
          </a:p>
          <a:p>
            <a:r>
              <a:rPr lang="ja-JP" altLang="ja-JP" dirty="0"/>
              <a:t>　①夕方になったら、まだ薄暗いうちに早めに点灯しましょう。</a:t>
            </a:r>
            <a:endParaRPr lang="ja-JP" altLang="ja-JP" b="1" u="sng" dirty="0"/>
          </a:p>
          <a:p>
            <a:r>
              <a:rPr lang="ja-JP" altLang="ja-JP" dirty="0"/>
              <a:t>　②夜間に、歩行者とのすれ違いや側方を通過するときは、注意して安全を確認</a:t>
            </a:r>
            <a:r>
              <a:rPr lang="ja-JP" altLang="ja-JP" dirty="0" smtClean="0"/>
              <a:t>し</a:t>
            </a:r>
            <a:r>
              <a:rPr lang="ja-JP" altLang="ja-JP" dirty="0" err="1" smtClean="0"/>
              <a:t>ま</a:t>
            </a:r>
            <a:endParaRPr lang="en-US" altLang="ja-JP" dirty="0" smtClean="0"/>
          </a:p>
          <a:p>
            <a:r>
              <a:rPr lang="en-US" altLang="ja-JP" dirty="0"/>
              <a:t> </a:t>
            </a:r>
            <a:r>
              <a:rPr lang="en-US" altLang="ja-JP" dirty="0" smtClean="0"/>
              <a:t>     </a:t>
            </a:r>
            <a:r>
              <a:rPr lang="ja-JP" altLang="ja-JP" dirty="0" smtClean="0"/>
              <a:t>しょう</a:t>
            </a:r>
            <a:r>
              <a:rPr lang="ja-JP" altLang="ja-JP" dirty="0"/>
              <a:t>。</a:t>
            </a:r>
            <a:endParaRPr lang="ja-JP" altLang="ja-JP" b="1" u="sng" dirty="0"/>
          </a:p>
          <a:p>
            <a:r>
              <a:rPr lang="ja-JP" altLang="ja-JP" dirty="0"/>
              <a:t>　③対向車とすれ違うときは、対向車のライトを直視しないよう注意しましょう。</a:t>
            </a:r>
            <a:endParaRPr lang="ja-JP" altLang="ja-JP" b="1" u="sng" dirty="0"/>
          </a:p>
          <a:p>
            <a:r>
              <a:rPr lang="ja-JP" altLang="ja-JP" dirty="0"/>
              <a:t>　④対向車があるときや他車に追従するときは、ライトを必ず下向きにしましょう。</a:t>
            </a:r>
            <a:endParaRPr lang="ja-JP" altLang="ja-JP" b="1" u="sng" dirty="0"/>
          </a:p>
          <a:p>
            <a:r>
              <a:rPr lang="ja-JP" altLang="ja-JP" dirty="0"/>
              <a:t>　⑤交差点や曲がり角の直前では、ライトを必ず下向きにしましょう。</a:t>
            </a:r>
            <a:endParaRPr lang="ja-JP" altLang="ja-JP" b="1" u="sng" dirty="0"/>
          </a:p>
          <a:p>
            <a:r>
              <a:rPr lang="ja-JP" altLang="ja-JP" dirty="0"/>
              <a:t>　⑥夜間は、対向車のライトと自車のライトの中間に歩行者が立ち止ってしまうと</a:t>
            </a:r>
            <a:r>
              <a:rPr lang="ja-JP" altLang="ja-JP" dirty="0" smtClean="0"/>
              <a:t>一瞬</a:t>
            </a:r>
            <a:endParaRPr lang="en-US" altLang="ja-JP" dirty="0" smtClean="0"/>
          </a:p>
          <a:p>
            <a:r>
              <a:rPr lang="en-US" altLang="ja-JP" dirty="0"/>
              <a:t> </a:t>
            </a:r>
            <a:r>
              <a:rPr lang="en-US" altLang="ja-JP" dirty="0" smtClean="0"/>
              <a:t>     </a:t>
            </a:r>
            <a:r>
              <a:rPr lang="ja-JP" altLang="ja-JP" dirty="0" smtClean="0"/>
              <a:t>見えなく</a:t>
            </a:r>
            <a:r>
              <a:rPr lang="ja-JP" altLang="ja-JP" dirty="0"/>
              <a:t>なる</a:t>
            </a:r>
            <a:r>
              <a:rPr lang="ja-JP" altLang="ja-JP" dirty="0" smtClean="0"/>
              <a:t>現象（</a:t>
            </a:r>
            <a:r>
              <a:rPr lang="ja-JP" altLang="ja-JP" dirty="0"/>
              <a:t>蒸発現象）が起こる場合がありますので、なるべく中央線寄り</a:t>
            </a:r>
            <a:r>
              <a:rPr lang="ja-JP" altLang="ja-JP" dirty="0" smtClean="0"/>
              <a:t>の</a:t>
            </a:r>
            <a:endParaRPr lang="en-US" altLang="ja-JP" dirty="0" smtClean="0"/>
          </a:p>
          <a:p>
            <a:r>
              <a:rPr lang="ja-JP" altLang="en-US" dirty="0"/>
              <a:t>　</a:t>
            </a:r>
            <a:r>
              <a:rPr lang="ja-JP" altLang="en-US" dirty="0" smtClean="0"/>
              <a:t>　</a:t>
            </a:r>
            <a:r>
              <a:rPr lang="ja-JP" altLang="ja-JP" dirty="0" smtClean="0"/>
              <a:t>走行</a:t>
            </a:r>
            <a:r>
              <a:rPr lang="ja-JP" altLang="ja-JP" dirty="0"/>
              <a:t>を避け、</a:t>
            </a:r>
            <a:r>
              <a:rPr lang="ja-JP" altLang="ja-JP" dirty="0" smtClean="0"/>
              <a:t>走行する</a:t>
            </a:r>
            <a:r>
              <a:rPr lang="ja-JP" altLang="ja-JP" dirty="0"/>
              <a:t>場合でも</a:t>
            </a:r>
            <a:r>
              <a:rPr lang="ja-JP" altLang="ja-JP" dirty="0" smtClean="0"/>
              <a:t>必ず徐行</a:t>
            </a:r>
            <a:r>
              <a:rPr lang="ja-JP" altLang="ja-JP" dirty="0"/>
              <a:t>などに</a:t>
            </a:r>
            <a:r>
              <a:rPr lang="ja-JP" altLang="ja-JP" dirty="0" smtClean="0"/>
              <a:t>より</a:t>
            </a:r>
            <a:r>
              <a:rPr lang="ja-JP" altLang="en-US" dirty="0" smtClean="0"/>
              <a:t>、</a:t>
            </a:r>
            <a:r>
              <a:rPr lang="ja-JP" altLang="ja-JP" dirty="0" smtClean="0"/>
              <a:t>前方</a:t>
            </a:r>
            <a:r>
              <a:rPr lang="ja-JP" altLang="ja-JP" dirty="0"/>
              <a:t>の安全を確認</a:t>
            </a:r>
            <a:r>
              <a:rPr lang="ja-JP" altLang="ja-JP" dirty="0" smtClean="0"/>
              <a:t>しながら</a:t>
            </a:r>
            <a:endParaRPr lang="en-US" altLang="ja-JP" dirty="0" smtClean="0"/>
          </a:p>
          <a:p>
            <a:r>
              <a:rPr lang="ja-JP" altLang="en-US" dirty="0"/>
              <a:t>　</a:t>
            </a:r>
            <a:r>
              <a:rPr lang="ja-JP" altLang="en-US" dirty="0" smtClean="0"/>
              <a:t>　</a:t>
            </a:r>
            <a:r>
              <a:rPr lang="ja-JP" altLang="ja-JP" dirty="0" smtClean="0"/>
              <a:t>走行</a:t>
            </a:r>
            <a:r>
              <a:rPr lang="ja-JP" altLang="ja-JP" dirty="0"/>
              <a:t>するようにしましょう。</a:t>
            </a:r>
            <a:endParaRPr lang="ja-JP" altLang="ja-JP" b="1" u="sng" dirty="0"/>
          </a:p>
          <a:p>
            <a:r>
              <a:rPr lang="ja-JP" altLang="ja-JP" dirty="0"/>
              <a:t>　⑦街路灯がまばらに立っている道路は、光の谷間となり、薄暗い部分が十分に</a:t>
            </a:r>
            <a:r>
              <a:rPr lang="ja-JP" altLang="ja-JP" dirty="0" smtClean="0"/>
              <a:t>確認</a:t>
            </a:r>
            <a:endParaRPr lang="en-US" altLang="ja-JP" dirty="0" smtClean="0"/>
          </a:p>
          <a:p>
            <a:r>
              <a:rPr lang="en-US" altLang="ja-JP" dirty="0"/>
              <a:t> </a:t>
            </a:r>
            <a:r>
              <a:rPr lang="en-US" altLang="ja-JP" dirty="0" smtClean="0"/>
              <a:t>     </a:t>
            </a:r>
            <a:r>
              <a:rPr lang="ja-JP" altLang="ja-JP" dirty="0" smtClean="0"/>
              <a:t>できない</a:t>
            </a:r>
            <a:r>
              <a:rPr lang="ja-JP" altLang="ja-JP" dirty="0"/>
              <a:t>ことが</a:t>
            </a:r>
            <a:r>
              <a:rPr lang="ja-JP" altLang="ja-JP" dirty="0" smtClean="0"/>
              <a:t>あるので</a:t>
            </a:r>
            <a:r>
              <a:rPr lang="ja-JP" altLang="ja-JP" dirty="0"/>
              <a:t>注意しましょう。</a:t>
            </a:r>
            <a:endParaRPr lang="ja-JP" altLang="ja-JP" b="1" u="sng" dirty="0"/>
          </a:p>
          <a:p>
            <a:r>
              <a:rPr lang="ja-JP" altLang="ja-JP" dirty="0"/>
              <a:t>　⑧夜間は自転車に対して特に注意しましょう。</a:t>
            </a:r>
            <a:endParaRPr lang="ja-JP" altLang="ja-JP" b="1" u="sng" dirty="0"/>
          </a:p>
          <a:p>
            <a:r>
              <a:rPr lang="en-US" altLang="ja-JP" dirty="0"/>
              <a:t> </a:t>
            </a:r>
            <a:endParaRPr lang="ja-JP" altLang="ja-JP" b="1" u="sng" dirty="0"/>
          </a:p>
        </p:txBody>
      </p:sp>
    </p:spTree>
    <p:extLst>
      <p:ext uri="{BB962C8B-B14F-4D97-AF65-F5344CB8AC3E}">
        <p14:creationId xmlns:p14="http://schemas.microsoft.com/office/powerpoint/2010/main" val="3473377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476672"/>
            <a:ext cx="8496944" cy="5909310"/>
          </a:xfrm>
          <a:prstGeom prst="rect">
            <a:avLst/>
          </a:prstGeom>
        </p:spPr>
        <p:txBody>
          <a:bodyPr wrap="square">
            <a:spAutoFit/>
          </a:bodyPr>
          <a:lstStyle/>
          <a:p>
            <a:r>
              <a:rPr lang="ja-JP" altLang="ja-JP" u="sng" dirty="0">
                <a:solidFill>
                  <a:srgbClr val="C00000"/>
                </a:solidFill>
              </a:rPr>
              <a:t>２　悪天候</a:t>
            </a:r>
            <a:endParaRPr lang="ja-JP" altLang="ja-JP" b="1" u="sng" dirty="0">
              <a:solidFill>
                <a:srgbClr val="C00000"/>
              </a:solidFill>
            </a:endParaRPr>
          </a:p>
          <a:p>
            <a:r>
              <a:rPr lang="ja-JP" altLang="ja-JP" dirty="0"/>
              <a:t>　①雨天、積雪、凍結時には、ブレーキの停止距離が乾燥路面より長くなりますので</a:t>
            </a:r>
            <a:r>
              <a:rPr lang="ja-JP" altLang="ja-JP" dirty="0" smtClean="0"/>
              <a:t>、</a:t>
            </a:r>
            <a:endParaRPr lang="en-US" altLang="ja-JP" dirty="0" smtClean="0"/>
          </a:p>
          <a:p>
            <a:r>
              <a:rPr lang="en-US" altLang="ja-JP" dirty="0"/>
              <a:t> </a:t>
            </a:r>
            <a:r>
              <a:rPr lang="en-US" altLang="ja-JP" dirty="0" smtClean="0"/>
              <a:t>     </a:t>
            </a:r>
            <a:r>
              <a:rPr lang="ja-JP" altLang="ja-JP" dirty="0" smtClean="0"/>
              <a:t>普段</a:t>
            </a:r>
            <a:r>
              <a:rPr lang="ja-JP" altLang="ja-JP" dirty="0"/>
              <a:t>よりも速度</a:t>
            </a:r>
            <a:r>
              <a:rPr lang="ja-JP" altLang="ja-JP" dirty="0" smtClean="0"/>
              <a:t>を落とし</a:t>
            </a:r>
            <a:r>
              <a:rPr lang="ja-JP" altLang="ja-JP" dirty="0"/>
              <a:t>、車間距離も十分に確保しましょう。</a:t>
            </a:r>
            <a:endParaRPr lang="ja-JP" altLang="ja-JP" b="1" u="sng" dirty="0"/>
          </a:p>
          <a:p>
            <a:r>
              <a:rPr lang="ja-JP" altLang="ja-JP" dirty="0"/>
              <a:t>　②悪天候で道路状態が悪いと思われるときや、交通</a:t>
            </a:r>
            <a:r>
              <a:rPr lang="ja-JP" altLang="ja-JP" dirty="0" smtClean="0"/>
              <a:t>が</a:t>
            </a:r>
            <a:r>
              <a:rPr lang="ja-JP" altLang="en-US" dirty="0"/>
              <a:t>混雑</a:t>
            </a:r>
            <a:r>
              <a:rPr lang="ja-JP" altLang="ja-JP" dirty="0" smtClean="0"/>
              <a:t>しそう</a:t>
            </a:r>
            <a:r>
              <a:rPr lang="ja-JP" altLang="ja-JP" dirty="0"/>
              <a:t>な道路を運行</a:t>
            </a:r>
            <a:r>
              <a:rPr lang="ja-JP" altLang="ja-JP" dirty="0" smtClean="0"/>
              <a:t>する</a:t>
            </a:r>
            <a:endParaRPr lang="en-US" altLang="ja-JP" dirty="0" smtClean="0"/>
          </a:p>
          <a:p>
            <a:r>
              <a:rPr lang="en-US" altLang="ja-JP" dirty="0"/>
              <a:t> </a:t>
            </a:r>
            <a:r>
              <a:rPr lang="en-US" altLang="ja-JP" dirty="0" smtClean="0"/>
              <a:t>     </a:t>
            </a:r>
            <a:r>
              <a:rPr lang="ja-JP" altLang="ja-JP" dirty="0" smtClean="0"/>
              <a:t>場合</a:t>
            </a:r>
            <a:r>
              <a:rPr lang="ja-JP" altLang="ja-JP" dirty="0"/>
              <a:t>、ラジオ、電話</a:t>
            </a:r>
            <a:r>
              <a:rPr lang="ja-JP" altLang="ja-JP" dirty="0" smtClean="0"/>
              <a:t>、その他</a:t>
            </a:r>
            <a:r>
              <a:rPr lang="ja-JP" altLang="ja-JP" dirty="0"/>
              <a:t>により的確な情報を収集し、道路交通の状況を確認</a:t>
            </a:r>
            <a:r>
              <a:rPr lang="ja-JP" altLang="ja-JP" dirty="0" smtClean="0"/>
              <a:t>し</a:t>
            </a:r>
            <a:endParaRPr lang="en-US" altLang="ja-JP" dirty="0" smtClean="0"/>
          </a:p>
          <a:p>
            <a:r>
              <a:rPr lang="en-US" altLang="ja-JP" dirty="0"/>
              <a:t> </a:t>
            </a:r>
            <a:r>
              <a:rPr lang="en-US" altLang="ja-JP" dirty="0" smtClean="0"/>
              <a:t>     </a:t>
            </a:r>
            <a:r>
              <a:rPr lang="ja-JP" altLang="ja-JP" dirty="0" smtClean="0"/>
              <a:t>まし</a:t>
            </a:r>
            <a:r>
              <a:rPr lang="ja-JP" altLang="ja-JP" dirty="0"/>
              <a:t>ょう。</a:t>
            </a:r>
            <a:endParaRPr lang="ja-JP" altLang="ja-JP" b="1" u="sng" dirty="0"/>
          </a:p>
          <a:p>
            <a:r>
              <a:rPr lang="en-US" altLang="ja-JP" dirty="0"/>
              <a:t> </a:t>
            </a:r>
            <a:endParaRPr lang="ja-JP" altLang="ja-JP" b="1" u="sng" dirty="0"/>
          </a:p>
          <a:p>
            <a:r>
              <a:rPr lang="ja-JP" altLang="ja-JP" u="sng" dirty="0">
                <a:solidFill>
                  <a:srgbClr val="C00000"/>
                </a:solidFill>
              </a:rPr>
              <a:t>３　雨天</a:t>
            </a:r>
            <a:endParaRPr lang="ja-JP" altLang="ja-JP" b="1" u="sng" dirty="0">
              <a:solidFill>
                <a:srgbClr val="C00000"/>
              </a:solidFill>
            </a:endParaRPr>
          </a:p>
          <a:p>
            <a:r>
              <a:rPr lang="ja-JP" altLang="ja-JP" dirty="0"/>
              <a:t>　①雨天のときはスリップが起きやすいので、急発進、急ハンドル、急ブレーキ、無理</a:t>
            </a:r>
            <a:r>
              <a:rPr lang="ja-JP" altLang="ja-JP" dirty="0" smtClean="0"/>
              <a:t>な</a:t>
            </a:r>
            <a:endParaRPr lang="en-US" altLang="ja-JP" dirty="0" smtClean="0"/>
          </a:p>
          <a:p>
            <a:r>
              <a:rPr lang="en-US" altLang="ja-JP" dirty="0"/>
              <a:t> </a:t>
            </a:r>
            <a:r>
              <a:rPr lang="en-US" altLang="ja-JP" dirty="0" smtClean="0"/>
              <a:t>     </a:t>
            </a:r>
            <a:r>
              <a:rPr lang="ja-JP" altLang="ja-JP" dirty="0" smtClean="0"/>
              <a:t>追い越し</a:t>
            </a:r>
            <a:r>
              <a:rPr lang="ja-JP" altLang="ja-JP" dirty="0"/>
              <a:t>など</a:t>
            </a:r>
            <a:r>
              <a:rPr lang="ja-JP" altLang="ja-JP" dirty="0" smtClean="0"/>
              <a:t>は横転</a:t>
            </a:r>
            <a:r>
              <a:rPr lang="ja-JP" altLang="ja-JP" dirty="0"/>
              <a:t>や横滑りの原因になるので注意しましょう。雨の降り始めは</a:t>
            </a:r>
            <a:r>
              <a:rPr lang="ja-JP" altLang="ja-JP" dirty="0" smtClean="0"/>
              <a:t>特</a:t>
            </a:r>
            <a:endParaRPr lang="en-US" altLang="ja-JP" dirty="0" smtClean="0"/>
          </a:p>
          <a:p>
            <a:r>
              <a:rPr lang="en-US" altLang="ja-JP" dirty="0"/>
              <a:t> </a:t>
            </a:r>
            <a:r>
              <a:rPr lang="en-US" altLang="ja-JP" dirty="0" smtClean="0"/>
              <a:t>     </a:t>
            </a:r>
            <a:r>
              <a:rPr lang="ja-JP" altLang="ja-JP" dirty="0" smtClean="0"/>
              <a:t>に</a:t>
            </a:r>
            <a:r>
              <a:rPr lang="ja-JP" altLang="ja-JP" dirty="0"/>
              <a:t>注意しましょう。</a:t>
            </a:r>
            <a:endParaRPr lang="ja-JP" altLang="ja-JP" b="1" u="sng" dirty="0"/>
          </a:p>
          <a:p>
            <a:r>
              <a:rPr lang="ja-JP" altLang="ja-JP" dirty="0"/>
              <a:t>　②雨天及び雨天後は、地盤が緩んでいるので路肩に寄りすぎないように注意し</a:t>
            </a:r>
            <a:r>
              <a:rPr lang="ja-JP" altLang="ja-JP" dirty="0" err="1" smtClean="0"/>
              <a:t>ましょ</a:t>
            </a:r>
            <a:endParaRPr lang="en-US" altLang="ja-JP" dirty="0" smtClean="0"/>
          </a:p>
          <a:p>
            <a:r>
              <a:rPr lang="en-US" altLang="ja-JP" dirty="0"/>
              <a:t> </a:t>
            </a:r>
            <a:r>
              <a:rPr lang="en-US" altLang="ja-JP" dirty="0" smtClean="0"/>
              <a:t>      </a:t>
            </a:r>
            <a:r>
              <a:rPr lang="ja-JP" altLang="ja-JP" dirty="0" smtClean="0"/>
              <a:t>う</a:t>
            </a:r>
            <a:r>
              <a:rPr lang="ja-JP" altLang="ja-JP" dirty="0"/>
              <a:t>。</a:t>
            </a:r>
            <a:endParaRPr lang="ja-JP" altLang="ja-JP" b="1" u="sng" dirty="0"/>
          </a:p>
          <a:p>
            <a:r>
              <a:rPr lang="ja-JP" altLang="ja-JP" dirty="0"/>
              <a:t>　③雨天時は、傘をさした人の飛び出しや、二輪車・自転車に注意しましょう。</a:t>
            </a:r>
            <a:endParaRPr lang="ja-JP" altLang="ja-JP" b="1" u="sng" dirty="0"/>
          </a:p>
          <a:p>
            <a:r>
              <a:rPr lang="en-US" altLang="ja-JP" dirty="0"/>
              <a:t> </a:t>
            </a:r>
            <a:endParaRPr lang="ja-JP" altLang="ja-JP" b="1" u="sng" dirty="0"/>
          </a:p>
          <a:p>
            <a:r>
              <a:rPr lang="ja-JP" altLang="ja-JP" u="sng" dirty="0">
                <a:solidFill>
                  <a:srgbClr val="C00000"/>
                </a:solidFill>
              </a:rPr>
              <a:t>４　雪道</a:t>
            </a:r>
            <a:endParaRPr lang="ja-JP" altLang="ja-JP" b="1" u="sng" dirty="0">
              <a:solidFill>
                <a:srgbClr val="C00000"/>
              </a:solidFill>
            </a:endParaRPr>
          </a:p>
          <a:p>
            <a:r>
              <a:rPr lang="ja-JP" altLang="ja-JP" dirty="0"/>
              <a:t>　①積雪、凍結時にはタイヤチェーンを装着し、速度を十分に落として走行しましょう。</a:t>
            </a:r>
            <a:endParaRPr lang="ja-JP" altLang="ja-JP" b="1" u="sng" dirty="0"/>
          </a:p>
          <a:p>
            <a:r>
              <a:rPr lang="ja-JP" altLang="ja-JP" dirty="0"/>
              <a:t>　②雪道では、他の車の通った跡を走行し、スピードを一段と落として一定の速度で</a:t>
            </a:r>
            <a:r>
              <a:rPr lang="ja-JP" altLang="ja-JP" dirty="0" smtClean="0"/>
              <a:t>走</a:t>
            </a:r>
            <a:endParaRPr lang="en-US" altLang="ja-JP" dirty="0" smtClean="0"/>
          </a:p>
          <a:p>
            <a:r>
              <a:rPr lang="en-US" altLang="ja-JP" dirty="0"/>
              <a:t> </a:t>
            </a:r>
            <a:r>
              <a:rPr lang="en-US" altLang="ja-JP" dirty="0" smtClean="0"/>
              <a:t>     </a:t>
            </a:r>
            <a:r>
              <a:rPr lang="ja-JP" altLang="ja-JP" dirty="0" smtClean="0"/>
              <a:t>行</a:t>
            </a:r>
            <a:r>
              <a:rPr lang="ja-JP" altLang="ja-JP" dirty="0"/>
              <a:t>しましょう。</a:t>
            </a:r>
            <a:endParaRPr lang="ja-JP" altLang="ja-JP" b="1" u="sng" dirty="0"/>
          </a:p>
          <a:p>
            <a:r>
              <a:rPr lang="ja-JP" altLang="ja-JP" dirty="0"/>
              <a:t>　③雪道でのハンドルやブレーキの操作は、横滑りを起こしやすいので、安全速度で</a:t>
            </a:r>
            <a:r>
              <a:rPr lang="ja-JP" altLang="ja-JP" dirty="0" smtClean="0"/>
              <a:t>慎</a:t>
            </a:r>
            <a:endParaRPr lang="en-US" altLang="ja-JP" dirty="0" smtClean="0"/>
          </a:p>
          <a:p>
            <a:r>
              <a:rPr lang="en-US" altLang="ja-JP" dirty="0"/>
              <a:t> </a:t>
            </a:r>
            <a:r>
              <a:rPr lang="en-US" altLang="ja-JP" dirty="0" smtClean="0"/>
              <a:t>    </a:t>
            </a:r>
            <a:r>
              <a:rPr lang="ja-JP" altLang="ja-JP" dirty="0" smtClean="0"/>
              <a:t>重</a:t>
            </a:r>
            <a:r>
              <a:rPr lang="ja-JP" altLang="ja-JP" dirty="0"/>
              <a:t>に走行しましょう。</a:t>
            </a:r>
            <a:endParaRPr lang="ja-JP" altLang="ja-JP" b="1" u="sng" dirty="0"/>
          </a:p>
        </p:txBody>
      </p:sp>
    </p:spTree>
    <p:extLst>
      <p:ext uri="{BB962C8B-B14F-4D97-AF65-F5344CB8AC3E}">
        <p14:creationId xmlns:p14="http://schemas.microsoft.com/office/powerpoint/2010/main" val="37212958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1560" y="1158029"/>
            <a:ext cx="7956376" cy="3416320"/>
          </a:xfrm>
          <a:prstGeom prst="rect">
            <a:avLst/>
          </a:prstGeom>
        </p:spPr>
        <p:txBody>
          <a:bodyPr wrap="square">
            <a:spAutoFit/>
          </a:bodyPr>
          <a:lstStyle/>
          <a:p>
            <a:r>
              <a:rPr lang="ja-JP" altLang="ja-JP" u="sng" dirty="0">
                <a:solidFill>
                  <a:srgbClr val="C00000"/>
                </a:solidFill>
              </a:rPr>
              <a:t>５　霧</a:t>
            </a:r>
            <a:endParaRPr lang="ja-JP" altLang="ja-JP" b="1" u="sng" dirty="0">
              <a:solidFill>
                <a:srgbClr val="C00000"/>
              </a:solidFill>
            </a:endParaRPr>
          </a:p>
          <a:p>
            <a:r>
              <a:rPr lang="ja-JP" altLang="ja-JP" dirty="0"/>
              <a:t>　霧が発生したときは、フォグランプ又はヘッドライトを点灯し、センターライン、ガードレール、前車</a:t>
            </a:r>
            <a:r>
              <a:rPr lang="ja-JP" altLang="ja-JP" dirty="0" smtClean="0"/>
              <a:t>のテールランプ</a:t>
            </a:r>
            <a:r>
              <a:rPr lang="ja-JP" altLang="ja-JP" dirty="0"/>
              <a:t>を目安にして、安全な速度で走行しましょう。</a:t>
            </a:r>
            <a:endParaRPr lang="ja-JP" altLang="ja-JP" b="1" u="sng" dirty="0"/>
          </a:p>
          <a:p>
            <a:r>
              <a:rPr lang="en-US" altLang="ja-JP" dirty="0"/>
              <a:t> </a:t>
            </a:r>
            <a:endParaRPr lang="ja-JP" altLang="ja-JP" b="1" u="sng" dirty="0"/>
          </a:p>
          <a:p>
            <a:r>
              <a:rPr lang="ja-JP" altLang="ja-JP" u="sng" dirty="0">
                <a:solidFill>
                  <a:srgbClr val="C00000"/>
                </a:solidFill>
              </a:rPr>
              <a:t>６　強風</a:t>
            </a:r>
            <a:endParaRPr lang="ja-JP" altLang="ja-JP" b="1" u="sng" dirty="0">
              <a:solidFill>
                <a:srgbClr val="C00000"/>
              </a:solidFill>
            </a:endParaRPr>
          </a:p>
          <a:p>
            <a:r>
              <a:rPr lang="ja-JP" altLang="ja-JP" dirty="0"/>
              <a:t>　強風の日は、ハンドルを取られないようにしっかりとハンドルを持って運転しましょう。</a:t>
            </a:r>
            <a:endParaRPr lang="ja-JP" altLang="ja-JP" b="1" u="sng" dirty="0"/>
          </a:p>
          <a:p>
            <a:r>
              <a:rPr lang="en-US" altLang="ja-JP" dirty="0"/>
              <a:t> </a:t>
            </a:r>
            <a:endParaRPr lang="ja-JP" altLang="ja-JP" b="1" u="sng" dirty="0"/>
          </a:p>
          <a:p>
            <a:r>
              <a:rPr lang="ja-JP" altLang="ja-JP" u="sng" dirty="0">
                <a:solidFill>
                  <a:srgbClr val="C00000"/>
                </a:solidFill>
              </a:rPr>
              <a:t>７　地震</a:t>
            </a:r>
            <a:endParaRPr lang="ja-JP" altLang="ja-JP" b="1" u="sng" dirty="0">
              <a:solidFill>
                <a:srgbClr val="C00000"/>
              </a:solidFill>
            </a:endParaRPr>
          </a:p>
          <a:p>
            <a:r>
              <a:rPr lang="ja-JP" altLang="ja-JP" dirty="0"/>
              <a:t>　①地震が発生したら、左に寄せて車を停め、ラジオの情報を聞きましょう。</a:t>
            </a:r>
            <a:endParaRPr lang="ja-JP" altLang="ja-JP" b="1" u="sng" dirty="0"/>
          </a:p>
          <a:p>
            <a:r>
              <a:rPr lang="ja-JP" altLang="ja-JP" dirty="0"/>
              <a:t>　②避難が必要になったらエンジンを切り、キーはつけたまま、すみやかに避難</a:t>
            </a:r>
            <a:r>
              <a:rPr lang="ja-JP" altLang="ja-JP" dirty="0" smtClean="0"/>
              <a:t>し</a:t>
            </a:r>
            <a:endParaRPr lang="en-US" altLang="ja-JP" dirty="0" smtClean="0"/>
          </a:p>
          <a:p>
            <a:r>
              <a:rPr lang="en-US" altLang="ja-JP" dirty="0"/>
              <a:t> </a:t>
            </a:r>
            <a:r>
              <a:rPr lang="en-US" altLang="ja-JP" dirty="0" smtClean="0"/>
              <a:t>     </a:t>
            </a:r>
            <a:r>
              <a:rPr lang="ja-JP" altLang="ja-JP" dirty="0" smtClean="0"/>
              <a:t>まし</a:t>
            </a:r>
            <a:r>
              <a:rPr lang="ja-JP" altLang="ja-JP" dirty="0"/>
              <a:t>ょう。</a:t>
            </a:r>
            <a:endParaRPr lang="ja-JP" altLang="ja-JP" b="1" u="sng" dirty="0"/>
          </a:p>
        </p:txBody>
      </p:sp>
    </p:spTree>
    <p:extLst>
      <p:ext uri="{BB962C8B-B14F-4D97-AF65-F5344CB8AC3E}">
        <p14:creationId xmlns:p14="http://schemas.microsoft.com/office/powerpoint/2010/main" val="12094928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39957" y="1268760"/>
            <a:ext cx="8696539" cy="4616648"/>
          </a:xfrm>
          <a:prstGeom prst="rect">
            <a:avLst/>
          </a:prstGeom>
        </p:spPr>
        <p:txBody>
          <a:bodyPr wrap="square">
            <a:spAutoFit/>
          </a:bodyPr>
          <a:lstStyle/>
          <a:p>
            <a:r>
              <a:rPr lang="ja-JP" altLang="en-US" sz="2400" b="1" dirty="0" smtClean="0">
                <a:solidFill>
                  <a:srgbClr val="C00000"/>
                </a:solidFill>
              </a:rPr>
              <a:t>＜</a:t>
            </a:r>
            <a:r>
              <a:rPr lang="ja-JP" altLang="ja-JP" sz="2400" b="1" dirty="0" smtClean="0">
                <a:solidFill>
                  <a:srgbClr val="C00000"/>
                </a:solidFill>
              </a:rPr>
              <a:t>歩</a:t>
            </a:r>
            <a:r>
              <a:rPr lang="ja-JP" altLang="ja-JP" sz="2400" b="1" dirty="0">
                <a:solidFill>
                  <a:srgbClr val="C00000"/>
                </a:solidFill>
              </a:rPr>
              <a:t>行者、二輪車・自転車に対する安全運転の</a:t>
            </a:r>
            <a:r>
              <a:rPr lang="ja-JP" altLang="ja-JP" sz="2400" b="1" dirty="0" smtClean="0">
                <a:solidFill>
                  <a:srgbClr val="C00000"/>
                </a:solidFill>
              </a:rPr>
              <a:t>ポイント</a:t>
            </a:r>
            <a:r>
              <a:rPr lang="ja-JP" altLang="en-US" sz="2400" b="1" dirty="0" smtClean="0">
                <a:solidFill>
                  <a:srgbClr val="C00000"/>
                </a:solidFill>
              </a:rPr>
              <a:t>＞</a:t>
            </a:r>
            <a:endParaRPr lang="ja-JP" altLang="ja-JP" sz="2400" b="1" u="sng" dirty="0">
              <a:solidFill>
                <a:srgbClr val="C00000"/>
              </a:solidFill>
            </a:endParaRPr>
          </a:p>
          <a:p>
            <a:r>
              <a:rPr lang="en-US" altLang="ja-JP" dirty="0"/>
              <a:t> </a:t>
            </a:r>
            <a:endParaRPr lang="ja-JP" altLang="ja-JP" b="1" u="sng" dirty="0"/>
          </a:p>
          <a:p>
            <a:r>
              <a:rPr lang="ja-JP" altLang="ja-JP" u="sng" dirty="0">
                <a:solidFill>
                  <a:srgbClr val="C00000"/>
                </a:solidFill>
              </a:rPr>
              <a:t>１　歩行者</a:t>
            </a:r>
            <a:endParaRPr lang="ja-JP" altLang="ja-JP" b="1" u="sng" dirty="0">
              <a:solidFill>
                <a:srgbClr val="C00000"/>
              </a:solidFill>
            </a:endParaRPr>
          </a:p>
          <a:p>
            <a:r>
              <a:rPr lang="ja-JP" altLang="ja-JP" u="sng" dirty="0">
                <a:solidFill>
                  <a:srgbClr val="0070C0"/>
                </a:solidFill>
              </a:rPr>
              <a:t>（１）路上における注意事項</a:t>
            </a:r>
            <a:endParaRPr lang="ja-JP" altLang="ja-JP" b="1" u="sng" dirty="0">
              <a:solidFill>
                <a:srgbClr val="0070C0"/>
              </a:solidFill>
            </a:endParaRPr>
          </a:p>
          <a:p>
            <a:r>
              <a:rPr lang="ja-JP" altLang="ja-JP" dirty="0"/>
              <a:t>　①歩行者などの側方を通過するときは、歩行者などを回避できる速度と間隔を確保し</a:t>
            </a:r>
            <a:r>
              <a:rPr lang="ja-JP" altLang="ja-JP" dirty="0" smtClean="0"/>
              <a:t>、</a:t>
            </a:r>
            <a:endParaRPr lang="en-US" altLang="ja-JP" dirty="0" smtClean="0"/>
          </a:p>
          <a:p>
            <a:r>
              <a:rPr lang="en-US" altLang="ja-JP" dirty="0"/>
              <a:t> </a:t>
            </a:r>
            <a:r>
              <a:rPr lang="en-US" altLang="ja-JP" dirty="0" smtClean="0"/>
              <a:t>     </a:t>
            </a:r>
            <a:r>
              <a:rPr lang="ja-JP" altLang="ja-JP" dirty="0" smtClean="0"/>
              <a:t>必要</a:t>
            </a:r>
            <a:r>
              <a:rPr lang="ja-JP" altLang="ja-JP" dirty="0"/>
              <a:t>に応じて</a:t>
            </a:r>
            <a:r>
              <a:rPr lang="ja-JP" altLang="ja-JP" dirty="0" smtClean="0"/>
              <a:t>減速徐行</a:t>
            </a:r>
            <a:r>
              <a:rPr lang="ja-JP" altLang="ja-JP" dirty="0"/>
              <a:t>をしましょう。</a:t>
            </a:r>
            <a:endParaRPr lang="ja-JP" altLang="ja-JP" b="1" u="sng" dirty="0"/>
          </a:p>
          <a:p>
            <a:r>
              <a:rPr lang="ja-JP" altLang="ja-JP" dirty="0"/>
              <a:t>　②狭い道路、混雑している場所を走行するときは、歩行者の飛び出しに注意し、徐行</a:t>
            </a:r>
            <a:r>
              <a:rPr lang="ja-JP" altLang="ja-JP" dirty="0" smtClean="0"/>
              <a:t>又</a:t>
            </a:r>
            <a:endParaRPr lang="en-US" altLang="ja-JP" dirty="0" smtClean="0"/>
          </a:p>
          <a:p>
            <a:r>
              <a:rPr lang="en-US" altLang="ja-JP" dirty="0"/>
              <a:t> </a:t>
            </a:r>
            <a:r>
              <a:rPr lang="en-US" altLang="ja-JP" dirty="0" smtClean="0"/>
              <a:t>     </a:t>
            </a:r>
            <a:r>
              <a:rPr lang="ja-JP" altLang="ja-JP" dirty="0" smtClean="0"/>
              <a:t>は</a:t>
            </a:r>
            <a:r>
              <a:rPr lang="ja-JP" altLang="ja-JP" dirty="0"/>
              <a:t>一時停止を行いましょう。</a:t>
            </a:r>
            <a:endParaRPr lang="ja-JP" altLang="ja-JP" b="1" u="sng" dirty="0"/>
          </a:p>
          <a:p>
            <a:r>
              <a:rPr lang="ja-JP" altLang="ja-JP" dirty="0"/>
              <a:t>　③反対側の歩道などに歩行者がいるときは、こちら側に渡ろうとしていないか、その</a:t>
            </a:r>
            <a:r>
              <a:rPr lang="ja-JP" altLang="ja-JP" dirty="0" smtClean="0"/>
              <a:t>動</a:t>
            </a:r>
            <a:endParaRPr lang="en-US" altLang="ja-JP" dirty="0" smtClean="0"/>
          </a:p>
          <a:p>
            <a:r>
              <a:rPr lang="en-US" altLang="ja-JP" dirty="0"/>
              <a:t> </a:t>
            </a:r>
            <a:r>
              <a:rPr lang="en-US" altLang="ja-JP" dirty="0" smtClean="0"/>
              <a:t>     </a:t>
            </a:r>
            <a:r>
              <a:rPr lang="ja-JP" altLang="ja-JP" dirty="0" smtClean="0"/>
              <a:t>向</a:t>
            </a:r>
            <a:r>
              <a:rPr lang="ja-JP" altLang="ja-JP" dirty="0"/>
              <a:t>に注意しましょう。</a:t>
            </a:r>
            <a:endParaRPr lang="ja-JP" altLang="ja-JP" b="1" u="sng" dirty="0"/>
          </a:p>
          <a:p>
            <a:r>
              <a:rPr lang="ja-JP" altLang="ja-JP" dirty="0"/>
              <a:t>　④狭い歩道や足元の悪い歩道の側方を通過するときは、歩行者の転倒などに注意し</a:t>
            </a:r>
            <a:r>
              <a:rPr lang="ja-JP" altLang="ja-JP" dirty="0" err="1" smtClean="0"/>
              <a:t>ま</a:t>
            </a:r>
            <a:endParaRPr lang="en-US" altLang="ja-JP" dirty="0" smtClean="0"/>
          </a:p>
          <a:p>
            <a:r>
              <a:rPr lang="en-US" altLang="ja-JP" dirty="0"/>
              <a:t> </a:t>
            </a:r>
            <a:r>
              <a:rPr lang="en-US" altLang="ja-JP" dirty="0" smtClean="0"/>
              <a:t>     </a:t>
            </a:r>
            <a:r>
              <a:rPr lang="ja-JP" altLang="ja-JP" dirty="0" smtClean="0"/>
              <a:t>しょう</a:t>
            </a:r>
            <a:r>
              <a:rPr lang="ja-JP" altLang="ja-JP" dirty="0"/>
              <a:t>。</a:t>
            </a:r>
            <a:endParaRPr lang="ja-JP" altLang="ja-JP" b="1" u="sng" dirty="0"/>
          </a:p>
          <a:p>
            <a:r>
              <a:rPr lang="ja-JP" altLang="ja-JP" dirty="0"/>
              <a:t>　⑤停止している車のそばを通るときは、車の陰から人が飛び出してくる場合がある</a:t>
            </a:r>
            <a:r>
              <a:rPr lang="ja-JP" altLang="ja-JP" dirty="0" smtClean="0"/>
              <a:t>ので</a:t>
            </a:r>
            <a:endParaRPr lang="en-US" altLang="ja-JP" dirty="0" smtClean="0"/>
          </a:p>
          <a:p>
            <a:r>
              <a:rPr lang="en-US" altLang="ja-JP" dirty="0"/>
              <a:t> </a:t>
            </a:r>
            <a:r>
              <a:rPr lang="en-US" altLang="ja-JP" dirty="0" smtClean="0"/>
              <a:t>     </a:t>
            </a:r>
            <a:r>
              <a:rPr lang="ja-JP" altLang="ja-JP" dirty="0" smtClean="0"/>
              <a:t>注意</a:t>
            </a:r>
            <a:r>
              <a:rPr lang="ja-JP" altLang="ja-JP" dirty="0"/>
              <a:t>しましょう。</a:t>
            </a:r>
            <a:endParaRPr lang="ja-JP" altLang="ja-JP" b="1" u="sng" dirty="0"/>
          </a:p>
          <a:p>
            <a:r>
              <a:rPr lang="ja-JP" altLang="ja-JP" dirty="0"/>
              <a:t>　⑥ぬかるみや水たまりのあるところでは、泥や水をはねて他人に迷惑をかけないよう</a:t>
            </a:r>
            <a:r>
              <a:rPr lang="ja-JP" altLang="ja-JP" dirty="0" smtClean="0"/>
              <a:t>に</a:t>
            </a:r>
            <a:endParaRPr lang="en-US" altLang="ja-JP" dirty="0" smtClean="0"/>
          </a:p>
          <a:p>
            <a:r>
              <a:rPr lang="en-US" altLang="ja-JP" dirty="0"/>
              <a:t> </a:t>
            </a:r>
            <a:r>
              <a:rPr lang="en-US" altLang="ja-JP" dirty="0" smtClean="0"/>
              <a:t>     </a:t>
            </a:r>
            <a:r>
              <a:rPr lang="ja-JP" altLang="ja-JP" dirty="0" smtClean="0"/>
              <a:t>徐行</a:t>
            </a:r>
            <a:r>
              <a:rPr lang="ja-JP" altLang="ja-JP" dirty="0"/>
              <a:t>するなどの注意をして通りましょう。</a:t>
            </a:r>
            <a:endParaRPr lang="ja-JP" altLang="ja-JP" b="1" u="sng" dirty="0"/>
          </a:p>
        </p:txBody>
      </p:sp>
    </p:spTree>
    <p:extLst>
      <p:ext uri="{BB962C8B-B14F-4D97-AF65-F5344CB8AC3E}">
        <p14:creationId xmlns:p14="http://schemas.microsoft.com/office/powerpoint/2010/main" val="19791702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836712"/>
            <a:ext cx="8640960" cy="3970318"/>
          </a:xfrm>
          <a:prstGeom prst="rect">
            <a:avLst/>
          </a:prstGeom>
        </p:spPr>
        <p:txBody>
          <a:bodyPr wrap="square">
            <a:spAutoFit/>
          </a:bodyPr>
          <a:lstStyle/>
          <a:p>
            <a:r>
              <a:rPr lang="ja-JP" altLang="ja-JP" u="sng" dirty="0">
                <a:solidFill>
                  <a:srgbClr val="0070C0"/>
                </a:solidFill>
              </a:rPr>
              <a:t>（２）横断歩道付近における注意事項</a:t>
            </a:r>
            <a:endParaRPr lang="ja-JP" altLang="ja-JP" b="1" u="sng" dirty="0">
              <a:solidFill>
                <a:srgbClr val="0070C0"/>
              </a:solidFill>
            </a:endParaRPr>
          </a:p>
          <a:p>
            <a:r>
              <a:rPr lang="ja-JP" altLang="ja-JP" dirty="0"/>
              <a:t>　①横断歩道を通過するときは、手前で一時停止するなどして、左右の安全を</a:t>
            </a:r>
            <a:r>
              <a:rPr lang="ja-JP" altLang="ja-JP" dirty="0" smtClean="0"/>
              <a:t>確</a:t>
            </a:r>
            <a:endParaRPr lang="en-US" altLang="ja-JP" dirty="0" smtClean="0"/>
          </a:p>
          <a:p>
            <a:r>
              <a:rPr lang="en-US" altLang="ja-JP" dirty="0" smtClean="0"/>
              <a:t>      </a:t>
            </a:r>
            <a:r>
              <a:rPr lang="ja-JP" altLang="ja-JP" dirty="0" smtClean="0"/>
              <a:t>認し、安全</a:t>
            </a:r>
            <a:r>
              <a:rPr lang="ja-JP" altLang="ja-JP" dirty="0"/>
              <a:t>な速度で通過しましょう。</a:t>
            </a:r>
            <a:endParaRPr lang="ja-JP" altLang="ja-JP" b="1" u="sng" dirty="0"/>
          </a:p>
          <a:p>
            <a:r>
              <a:rPr lang="ja-JP" altLang="ja-JP" dirty="0"/>
              <a:t>　②最終の歩行者が横断歩道を駆け抜けることを予想し、余裕を持って安全を</a:t>
            </a:r>
            <a:r>
              <a:rPr lang="ja-JP" altLang="ja-JP" dirty="0" smtClean="0"/>
              <a:t>確</a:t>
            </a:r>
            <a:endParaRPr lang="en-US" altLang="ja-JP" dirty="0" smtClean="0"/>
          </a:p>
          <a:p>
            <a:r>
              <a:rPr lang="en-US" altLang="ja-JP" dirty="0"/>
              <a:t> </a:t>
            </a:r>
            <a:r>
              <a:rPr lang="en-US" altLang="ja-JP" dirty="0" smtClean="0"/>
              <a:t>     </a:t>
            </a:r>
            <a:r>
              <a:rPr lang="ja-JP" altLang="ja-JP" dirty="0" smtClean="0"/>
              <a:t>認しましょう</a:t>
            </a:r>
            <a:r>
              <a:rPr lang="ja-JP" altLang="ja-JP" dirty="0"/>
              <a:t>。</a:t>
            </a:r>
            <a:endParaRPr lang="ja-JP" altLang="ja-JP" b="1" u="sng" dirty="0"/>
          </a:p>
          <a:p>
            <a:r>
              <a:rPr lang="ja-JP" altLang="ja-JP" dirty="0"/>
              <a:t>　③横断歩道の手前に停止車両があるときは、歩行者の飛び出しなどに注意しましょう。</a:t>
            </a:r>
            <a:endParaRPr lang="ja-JP" altLang="ja-JP" b="1" u="sng" dirty="0"/>
          </a:p>
          <a:p>
            <a:r>
              <a:rPr lang="en-US" altLang="ja-JP" dirty="0"/>
              <a:t> </a:t>
            </a:r>
            <a:endParaRPr lang="ja-JP" altLang="ja-JP" b="1" u="sng" dirty="0"/>
          </a:p>
          <a:p>
            <a:r>
              <a:rPr lang="ja-JP" altLang="ja-JP" u="sng" dirty="0">
                <a:solidFill>
                  <a:srgbClr val="C00000"/>
                </a:solidFill>
              </a:rPr>
              <a:t>２　二輪車・自転車</a:t>
            </a:r>
            <a:endParaRPr lang="ja-JP" altLang="ja-JP" b="1" u="sng" dirty="0">
              <a:solidFill>
                <a:srgbClr val="C00000"/>
              </a:solidFill>
            </a:endParaRPr>
          </a:p>
          <a:p>
            <a:r>
              <a:rPr lang="ja-JP" altLang="ja-JP" dirty="0"/>
              <a:t>　次のような場合には、特に注意しましょう。</a:t>
            </a:r>
            <a:endParaRPr lang="ja-JP" altLang="ja-JP" b="1" u="sng" dirty="0"/>
          </a:p>
          <a:p>
            <a:r>
              <a:rPr lang="en-US" altLang="ja-JP" dirty="0" smtClean="0"/>
              <a:t>  </a:t>
            </a:r>
            <a:r>
              <a:rPr lang="ja-JP" altLang="ja-JP" dirty="0" smtClean="0"/>
              <a:t>・</a:t>
            </a:r>
            <a:r>
              <a:rPr lang="ja-JP" altLang="ja-JP" dirty="0"/>
              <a:t>特に女性、子供、老人が運転しているとき。</a:t>
            </a:r>
            <a:endParaRPr lang="ja-JP" altLang="ja-JP" b="1" u="sng" dirty="0"/>
          </a:p>
          <a:p>
            <a:r>
              <a:rPr lang="en-US" altLang="ja-JP" dirty="0" smtClean="0"/>
              <a:t>  </a:t>
            </a:r>
            <a:r>
              <a:rPr lang="ja-JP" altLang="ja-JP" dirty="0" smtClean="0"/>
              <a:t>・</a:t>
            </a:r>
            <a:r>
              <a:rPr lang="ja-JP" altLang="ja-JP" dirty="0"/>
              <a:t>くぼみ、水たまりを避けながら、進行しているとき。</a:t>
            </a:r>
            <a:endParaRPr lang="ja-JP" altLang="ja-JP" b="1" u="sng" dirty="0"/>
          </a:p>
          <a:p>
            <a:r>
              <a:rPr lang="en-US" altLang="ja-JP" dirty="0" smtClean="0"/>
              <a:t>  </a:t>
            </a:r>
            <a:r>
              <a:rPr lang="ja-JP" altLang="ja-JP" dirty="0" smtClean="0"/>
              <a:t>・</a:t>
            </a:r>
            <a:r>
              <a:rPr lang="ja-JP" altLang="ja-JP" dirty="0"/>
              <a:t>横に二台並んで進行しているとき。</a:t>
            </a:r>
            <a:endParaRPr lang="ja-JP" altLang="ja-JP" b="1" u="sng" dirty="0"/>
          </a:p>
          <a:p>
            <a:r>
              <a:rPr lang="en-US" altLang="ja-JP" dirty="0" smtClean="0"/>
              <a:t>  </a:t>
            </a:r>
            <a:r>
              <a:rPr lang="ja-JP" altLang="ja-JP" dirty="0" smtClean="0"/>
              <a:t>・</a:t>
            </a:r>
            <a:r>
              <a:rPr lang="ja-JP" altLang="ja-JP" dirty="0"/>
              <a:t>幼児を乗せて路上に停めているとき。</a:t>
            </a:r>
            <a:endParaRPr lang="ja-JP" altLang="ja-JP" b="1" u="sng" dirty="0"/>
          </a:p>
          <a:p>
            <a:r>
              <a:rPr lang="en-US" altLang="ja-JP" dirty="0" smtClean="0"/>
              <a:t>  </a:t>
            </a:r>
            <a:r>
              <a:rPr lang="ja-JP" altLang="ja-JP" dirty="0" smtClean="0"/>
              <a:t>・雨天</a:t>
            </a:r>
            <a:r>
              <a:rPr lang="ja-JP" altLang="ja-JP" dirty="0"/>
              <a:t>降雪時（前方に確認しないで運転している場合がある）</a:t>
            </a:r>
            <a:endParaRPr lang="ja-JP" altLang="ja-JP" b="1" u="sng" dirty="0"/>
          </a:p>
        </p:txBody>
      </p:sp>
    </p:spTree>
    <p:extLst>
      <p:ext uri="{BB962C8B-B14F-4D97-AF65-F5344CB8AC3E}">
        <p14:creationId xmlns:p14="http://schemas.microsoft.com/office/powerpoint/2010/main" val="40048773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548680"/>
            <a:ext cx="8568952" cy="5447645"/>
          </a:xfrm>
          <a:prstGeom prst="rect">
            <a:avLst/>
          </a:prstGeom>
        </p:spPr>
        <p:txBody>
          <a:bodyPr wrap="square">
            <a:spAutoFit/>
          </a:bodyPr>
          <a:lstStyle/>
          <a:p>
            <a:r>
              <a:rPr lang="ja-JP" altLang="en-US" sz="2400" b="1" dirty="0" smtClean="0">
                <a:solidFill>
                  <a:srgbClr val="C00000"/>
                </a:solidFill>
              </a:rPr>
              <a:t>＜</a:t>
            </a:r>
            <a:r>
              <a:rPr lang="ja-JP" altLang="ja-JP" sz="2400" b="1" dirty="0" smtClean="0">
                <a:solidFill>
                  <a:srgbClr val="C00000"/>
                </a:solidFill>
              </a:rPr>
              <a:t>事故</a:t>
            </a:r>
            <a:r>
              <a:rPr lang="ja-JP" altLang="ja-JP" sz="2400" b="1" dirty="0">
                <a:solidFill>
                  <a:srgbClr val="C00000"/>
                </a:solidFill>
              </a:rPr>
              <a:t>発生時の</a:t>
            </a:r>
            <a:r>
              <a:rPr lang="ja-JP" altLang="ja-JP" sz="2400" b="1" dirty="0" smtClean="0">
                <a:solidFill>
                  <a:srgbClr val="C00000"/>
                </a:solidFill>
              </a:rPr>
              <a:t>措置</a:t>
            </a:r>
            <a:r>
              <a:rPr lang="ja-JP" altLang="en-US" sz="2400" b="1" dirty="0" smtClean="0">
                <a:solidFill>
                  <a:srgbClr val="C00000"/>
                </a:solidFill>
              </a:rPr>
              <a:t>＞</a:t>
            </a:r>
            <a:endParaRPr lang="ja-JP" altLang="ja-JP" sz="2400" b="1" u="sng" dirty="0">
              <a:solidFill>
                <a:srgbClr val="C00000"/>
              </a:solidFill>
            </a:endParaRPr>
          </a:p>
          <a:p>
            <a:r>
              <a:rPr lang="en-US" altLang="ja-JP" b="1" dirty="0"/>
              <a:t> </a:t>
            </a:r>
            <a:endParaRPr lang="ja-JP" altLang="ja-JP" b="1" u="sng" dirty="0"/>
          </a:p>
          <a:p>
            <a:r>
              <a:rPr lang="ja-JP" altLang="ja-JP" dirty="0"/>
              <a:t>　</a:t>
            </a:r>
            <a:r>
              <a:rPr lang="ja-JP" altLang="ja-JP" u="sng" dirty="0">
                <a:solidFill>
                  <a:srgbClr val="C00000"/>
                </a:solidFill>
              </a:rPr>
              <a:t>１ 事故現場での措置</a:t>
            </a:r>
            <a:endParaRPr lang="ja-JP" altLang="ja-JP" b="1" u="sng" dirty="0">
              <a:solidFill>
                <a:srgbClr val="C00000"/>
              </a:solidFill>
            </a:endParaRPr>
          </a:p>
          <a:p>
            <a:r>
              <a:rPr lang="en-US" altLang="ja-JP" dirty="0" smtClean="0"/>
              <a:t>    </a:t>
            </a:r>
            <a:r>
              <a:rPr lang="ja-JP" altLang="ja-JP" dirty="0" smtClean="0"/>
              <a:t>交通</a:t>
            </a:r>
            <a:r>
              <a:rPr lang="ja-JP" altLang="ja-JP" dirty="0"/>
              <a:t>事故を起こした場合、ただちに車両の運転を停止し、次の措置をとる必要</a:t>
            </a:r>
            <a:r>
              <a:rPr lang="ja-JP" altLang="ja-JP" dirty="0" smtClean="0"/>
              <a:t>が</a:t>
            </a:r>
            <a:r>
              <a:rPr lang="en-US" altLang="ja-JP" dirty="0" smtClean="0"/>
              <a:t> </a:t>
            </a:r>
            <a:r>
              <a:rPr lang="ja-JP" altLang="ja-JP" dirty="0" smtClean="0"/>
              <a:t>あり</a:t>
            </a:r>
            <a:endParaRPr lang="en-US" altLang="ja-JP" dirty="0" smtClean="0"/>
          </a:p>
          <a:p>
            <a:r>
              <a:rPr lang="en-US" altLang="ja-JP" dirty="0"/>
              <a:t> </a:t>
            </a:r>
            <a:r>
              <a:rPr lang="en-US" altLang="ja-JP" dirty="0" smtClean="0"/>
              <a:t>   </a:t>
            </a:r>
            <a:r>
              <a:rPr lang="ja-JP" altLang="ja-JP" dirty="0" smtClean="0"/>
              <a:t>ます</a:t>
            </a:r>
            <a:r>
              <a:rPr lang="ja-JP" altLang="ja-JP" dirty="0"/>
              <a:t>。</a:t>
            </a:r>
            <a:endParaRPr lang="ja-JP" altLang="ja-JP" b="1" u="sng" dirty="0"/>
          </a:p>
          <a:p>
            <a:r>
              <a:rPr lang="en-US" altLang="ja-JP" dirty="0" smtClean="0"/>
              <a:t>   </a:t>
            </a:r>
            <a:r>
              <a:rPr lang="ja-JP" altLang="ja-JP" dirty="0" smtClean="0"/>
              <a:t>①</a:t>
            </a:r>
            <a:r>
              <a:rPr lang="ja-JP" altLang="ja-JP" dirty="0"/>
              <a:t>死傷者があるときは、ただちに応急救護措置をとる。</a:t>
            </a:r>
            <a:endParaRPr lang="ja-JP" altLang="ja-JP" b="1" u="sng" dirty="0"/>
          </a:p>
          <a:p>
            <a:pPr lvl="0"/>
            <a:r>
              <a:rPr lang="en-US" altLang="ja-JP" dirty="0" smtClean="0"/>
              <a:t>   </a:t>
            </a:r>
            <a:r>
              <a:rPr lang="ja-JP" altLang="en-US" dirty="0" smtClean="0"/>
              <a:t>②事</a:t>
            </a:r>
            <a:r>
              <a:rPr lang="ja-JP" altLang="ja-JP" dirty="0" smtClean="0"/>
              <a:t>故車両</a:t>
            </a:r>
            <a:r>
              <a:rPr lang="ja-JP" altLang="ja-JP" dirty="0"/>
              <a:t>が後続事故を起こすおそれがある時は、現場の状況を確認したうえで</a:t>
            </a:r>
            <a:r>
              <a:rPr lang="ja-JP" altLang="ja-JP" dirty="0" smtClean="0"/>
              <a:t>安</a:t>
            </a:r>
            <a:endParaRPr lang="en-US" altLang="ja-JP" dirty="0" smtClean="0"/>
          </a:p>
          <a:p>
            <a:pPr lvl="0"/>
            <a:r>
              <a:rPr lang="en-US" altLang="ja-JP" dirty="0"/>
              <a:t> </a:t>
            </a:r>
            <a:r>
              <a:rPr lang="en-US" altLang="ja-JP" dirty="0" smtClean="0"/>
              <a:t>     </a:t>
            </a:r>
            <a:r>
              <a:rPr lang="ja-JP" altLang="ja-JP" dirty="0" smtClean="0"/>
              <a:t>全</a:t>
            </a:r>
            <a:r>
              <a:rPr lang="ja-JP" altLang="ja-JP" dirty="0"/>
              <a:t>な場所に移動させる。</a:t>
            </a:r>
            <a:endParaRPr lang="ja-JP" altLang="ja-JP" b="1" u="sng" dirty="0"/>
          </a:p>
          <a:p>
            <a:pPr lvl="0"/>
            <a:r>
              <a:rPr lang="ja-JP" altLang="en-US" dirty="0" smtClean="0"/>
              <a:t>   ③警察</a:t>
            </a:r>
            <a:r>
              <a:rPr lang="ja-JP" altLang="ja-JP" dirty="0" smtClean="0"/>
              <a:t>に</a:t>
            </a:r>
            <a:r>
              <a:rPr lang="ja-JP" altLang="ja-JP" dirty="0"/>
              <a:t>通報するとともに、安全運転管理者に連絡し指示を受ける。</a:t>
            </a:r>
            <a:endParaRPr lang="ja-JP" altLang="ja-JP" b="1" u="sng" dirty="0"/>
          </a:p>
          <a:p>
            <a:r>
              <a:rPr lang="en-US" altLang="ja-JP" dirty="0" smtClean="0"/>
              <a:t>   </a:t>
            </a:r>
            <a:r>
              <a:rPr lang="ja-JP" altLang="ja-JP" dirty="0" smtClean="0"/>
              <a:t>④</a:t>
            </a:r>
            <a:r>
              <a:rPr lang="ja-JP" altLang="ja-JP" dirty="0"/>
              <a:t>事故の相手方を確認する。（氏名・年齢・相手車のナンバー、連絡先等）</a:t>
            </a:r>
            <a:endParaRPr lang="ja-JP" altLang="ja-JP" b="1" u="sng" dirty="0"/>
          </a:p>
          <a:p>
            <a:r>
              <a:rPr lang="en-US" altLang="ja-JP" dirty="0" smtClean="0"/>
              <a:t>      </a:t>
            </a:r>
            <a:r>
              <a:rPr lang="ja-JP" altLang="ja-JP" dirty="0" smtClean="0"/>
              <a:t>※</a:t>
            </a:r>
            <a:r>
              <a:rPr lang="ja-JP" altLang="ja-JP" dirty="0"/>
              <a:t>事故現場で相手方と示談に関する交渉はしないこと。</a:t>
            </a:r>
            <a:endParaRPr lang="ja-JP" altLang="ja-JP" b="1" u="sng" dirty="0"/>
          </a:p>
          <a:p>
            <a:r>
              <a:rPr lang="en-US" altLang="ja-JP" dirty="0" smtClean="0"/>
              <a:t>   </a:t>
            </a:r>
            <a:r>
              <a:rPr lang="ja-JP" altLang="ja-JP" dirty="0" smtClean="0"/>
              <a:t>⑤</a:t>
            </a:r>
            <a:r>
              <a:rPr lang="ja-JP" altLang="ja-JP" dirty="0"/>
              <a:t>目撃者を確認する。（氏名や連絡先等）</a:t>
            </a:r>
            <a:endParaRPr lang="ja-JP" altLang="ja-JP" b="1" u="sng" dirty="0"/>
          </a:p>
          <a:p>
            <a:r>
              <a:rPr lang="en-US" altLang="ja-JP" dirty="0"/>
              <a:t> </a:t>
            </a:r>
            <a:endParaRPr lang="ja-JP" altLang="ja-JP" b="1" u="sng" dirty="0"/>
          </a:p>
          <a:p>
            <a:r>
              <a:rPr lang="ja-JP" altLang="ja-JP" u="sng" dirty="0">
                <a:solidFill>
                  <a:srgbClr val="C00000"/>
                </a:solidFill>
              </a:rPr>
              <a:t>２ 高速道路での事故の場合</a:t>
            </a:r>
            <a:endParaRPr lang="ja-JP" altLang="ja-JP" b="1" u="sng" dirty="0">
              <a:solidFill>
                <a:srgbClr val="C00000"/>
              </a:solidFill>
            </a:endParaRPr>
          </a:p>
          <a:p>
            <a:r>
              <a:rPr lang="ja-JP" altLang="ja-JP" dirty="0"/>
              <a:t>　高速道路の場合は、死傷者があるときは、ただちに応急救護措置をとるとともに、上記の他、次の処置</a:t>
            </a:r>
            <a:r>
              <a:rPr lang="ja-JP" altLang="ja-JP" dirty="0" smtClean="0"/>
              <a:t>をとります</a:t>
            </a:r>
            <a:r>
              <a:rPr lang="ja-JP" altLang="ja-JP" dirty="0"/>
              <a:t>。</a:t>
            </a:r>
            <a:endParaRPr lang="ja-JP" altLang="ja-JP" b="1" u="sng" dirty="0"/>
          </a:p>
          <a:p>
            <a:r>
              <a:rPr lang="en-US" altLang="ja-JP" dirty="0" smtClean="0"/>
              <a:t> </a:t>
            </a:r>
            <a:r>
              <a:rPr lang="ja-JP" altLang="ja-JP" dirty="0"/>
              <a:t>　①停止表示器材を後方から見やすい位置に置き、後続事故の防止を図る。</a:t>
            </a:r>
            <a:endParaRPr lang="ja-JP" altLang="ja-JP" b="1" u="sng" dirty="0"/>
          </a:p>
          <a:p>
            <a:r>
              <a:rPr lang="en-US" altLang="ja-JP" dirty="0" smtClean="0"/>
              <a:t> </a:t>
            </a:r>
            <a:r>
              <a:rPr lang="ja-JP" altLang="ja-JP" dirty="0"/>
              <a:t>　②非常電話で交通管制室に事故の通報をする。</a:t>
            </a:r>
            <a:endParaRPr lang="ja-JP" altLang="ja-JP" b="1" u="sng" dirty="0"/>
          </a:p>
          <a:p>
            <a:r>
              <a:rPr lang="en-US" altLang="ja-JP" dirty="0" smtClean="0"/>
              <a:t> </a:t>
            </a:r>
            <a:r>
              <a:rPr lang="ja-JP" altLang="ja-JP" dirty="0"/>
              <a:t>　③待機するときは、必ずガードレール等の外側に出る。</a:t>
            </a:r>
            <a:endParaRPr lang="ja-JP" altLang="ja-JP" b="1" u="sng" dirty="0"/>
          </a:p>
        </p:txBody>
      </p:sp>
    </p:spTree>
    <p:extLst>
      <p:ext uri="{BB962C8B-B14F-4D97-AF65-F5344CB8AC3E}">
        <p14:creationId xmlns:p14="http://schemas.microsoft.com/office/powerpoint/2010/main" val="2168004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3" y="908720"/>
            <a:ext cx="8568951" cy="3539430"/>
          </a:xfrm>
          <a:prstGeom prst="rect">
            <a:avLst/>
          </a:prstGeom>
        </p:spPr>
        <p:txBody>
          <a:bodyPr wrap="square">
            <a:spAutoFit/>
          </a:bodyPr>
          <a:lstStyle/>
          <a:p>
            <a:r>
              <a:rPr lang="ja-JP" altLang="en-US" sz="2800" dirty="0" smtClean="0">
                <a:solidFill>
                  <a:srgbClr val="C00000"/>
                </a:solidFill>
              </a:rPr>
              <a:t>（</a:t>
            </a:r>
            <a:r>
              <a:rPr lang="ja-JP" altLang="en-US" sz="2800" dirty="0">
                <a:solidFill>
                  <a:srgbClr val="C00000"/>
                </a:solidFill>
              </a:rPr>
              <a:t>３</a:t>
            </a:r>
            <a:r>
              <a:rPr lang="ja-JP" altLang="en-US" sz="2800" dirty="0" smtClean="0">
                <a:solidFill>
                  <a:srgbClr val="C00000"/>
                </a:solidFill>
              </a:rPr>
              <a:t>）新規入場者教育の実施</a:t>
            </a:r>
            <a:endParaRPr lang="en-US" altLang="ja-JP" sz="2800" dirty="0" smtClean="0">
              <a:solidFill>
                <a:srgbClr val="C00000"/>
              </a:solidFill>
            </a:endParaRPr>
          </a:p>
          <a:p>
            <a:r>
              <a:rPr lang="ja-JP" altLang="en-US" sz="2800" dirty="0">
                <a:solidFill>
                  <a:srgbClr val="C00000"/>
                </a:solidFill>
              </a:rPr>
              <a:t>　</a:t>
            </a:r>
            <a:endParaRPr lang="en-US" altLang="ja-JP" sz="2800" dirty="0" smtClean="0">
              <a:solidFill>
                <a:srgbClr val="C00000"/>
              </a:solidFill>
            </a:endParaRPr>
          </a:p>
          <a:p>
            <a:r>
              <a:rPr lang="ja-JP" altLang="en-US" sz="2800" dirty="0">
                <a:solidFill>
                  <a:srgbClr val="C00000"/>
                </a:solidFill>
              </a:rPr>
              <a:t>　</a:t>
            </a:r>
            <a:r>
              <a:rPr lang="ja-JP" altLang="en-US" sz="2800" dirty="0" smtClean="0">
                <a:solidFill>
                  <a:srgbClr val="C00000"/>
                </a:solidFill>
              </a:rPr>
              <a:t>　</a:t>
            </a:r>
            <a:r>
              <a:rPr lang="ja-JP" altLang="en-US" sz="2800" dirty="0" smtClean="0"/>
              <a:t>①実施者：東洋建設の職員又は各協力会社の</a:t>
            </a:r>
            <a:endParaRPr lang="en-US" altLang="ja-JP" sz="2800" dirty="0" smtClean="0"/>
          </a:p>
          <a:p>
            <a:r>
              <a:rPr lang="ja-JP" altLang="en-US" sz="2800" dirty="0"/>
              <a:t>　</a:t>
            </a:r>
            <a:r>
              <a:rPr lang="ja-JP" altLang="en-US" sz="2800" dirty="0" smtClean="0"/>
              <a:t>　　　　　　　　安全衛生責任者・職長で分担</a:t>
            </a:r>
            <a:endParaRPr lang="en-US" altLang="ja-JP" sz="2800" dirty="0" smtClean="0"/>
          </a:p>
          <a:p>
            <a:r>
              <a:rPr lang="ja-JP" altLang="en-US" sz="2800" dirty="0"/>
              <a:t>　</a:t>
            </a:r>
            <a:r>
              <a:rPr lang="ja-JP" altLang="en-US" sz="2800" dirty="0" smtClean="0"/>
              <a:t>　</a:t>
            </a:r>
            <a:endParaRPr lang="en-US" altLang="ja-JP" sz="2800" dirty="0" smtClean="0"/>
          </a:p>
          <a:p>
            <a:r>
              <a:rPr lang="ja-JP" altLang="en-US" sz="2800" dirty="0"/>
              <a:t>　</a:t>
            </a:r>
            <a:r>
              <a:rPr lang="ja-JP" altLang="en-US" sz="2800" dirty="0" smtClean="0"/>
              <a:t>　②資料：新規入場者教育資料</a:t>
            </a:r>
            <a:endParaRPr lang="en-US" altLang="ja-JP" sz="2800" dirty="0" smtClean="0"/>
          </a:p>
          <a:p>
            <a:r>
              <a:rPr lang="ja-JP" altLang="en-US" sz="2800" dirty="0"/>
              <a:t>　</a:t>
            </a:r>
            <a:r>
              <a:rPr lang="ja-JP" altLang="en-US" sz="2800" dirty="0" smtClean="0"/>
              <a:t>　</a:t>
            </a:r>
            <a:endParaRPr lang="en-US" altLang="ja-JP" sz="2800" dirty="0" smtClean="0"/>
          </a:p>
          <a:p>
            <a:r>
              <a:rPr lang="ja-JP" altLang="en-US" sz="2800" dirty="0"/>
              <a:t>　</a:t>
            </a:r>
            <a:r>
              <a:rPr lang="ja-JP" altLang="en-US" sz="2800" dirty="0" smtClean="0"/>
              <a:t>　③対象：新規に入場する作業員全員</a:t>
            </a:r>
            <a:endParaRPr lang="en-US" altLang="ja-JP" sz="2800" dirty="0"/>
          </a:p>
        </p:txBody>
      </p:sp>
      <p:sp>
        <p:nvSpPr>
          <p:cNvPr id="4" name="下矢印 3"/>
          <p:cNvSpPr/>
          <p:nvPr/>
        </p:nvSpPr>
        <p:spPr>
          <a:xfrm>
            <a:off x="3601717" y="4727781"/>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528797" y="5197974"/>
            <a:ext cx="2577887" cy="584775"/>
          </a:xfrm>
          <a:prstGeom prst="rect">
            <a:avLst/>
          </a:prstGeom>
          <a:solidFill>
            <a:srgbClr val="002060"/>
          </a:solidFill>
        </p:spPr>
        <p:txBody>
          <a:bodyPr wrap="square" rtlCol="0">
            <a:spAutoFit/>
          </a:bodyPr>
          <a:lstStyle/>
          <a:p>
            <a:pPr algn="ctr"/>
            <a:r>
              <a:rPr kumimoji="1" lang="ja-JP" altLang="en-US" sz="3200" dirty="0" smtClean="0">
                <a:solidFill>
                  <a:schemeClr val="bg1"/>
                </a:solidFill>
              </a:rPr>
              <a:t>作業開始</a:t>
            </a:r>
            <a:endParaRPr kumimoji="1" lang="ja-JP" altLang="en-US" sz="3200" dirty="0">
              <a:solidFill>
                <a:schemeClr val="bg1"/>
              </a:solidFill>
            </a:endParaRPr>
          </a:p>
        </p:txBody>
      </p:sp>
      <p:sp>
        <p:nvSpPr>
          <p:cNvPr id="5" name="テキスト ボックス 4"/>
          <p:cNvSpPr txBox="1"/>
          <p:nvPr/>
        </p:nvSpPr>
        <p:spPr>
          <a:xfrm>
            <a:off x="1045433" y="5805264"/>
            <a:ext cx="5544616" cy="400110"/>
          </a:xfrm>
          <a:prstGeom prst="rect">
            <a:avLst/>
          </a:prstGeom>
          <a:noFill/>
        </p:spPr>
        <p:txBody>
          <a:bodyPr wrap="square" rtlCol="0">
            <a:spAutoFit/>
          </a:bodyPr>
          <a:lstStyle/>
          <a:p>
            <a:r>
              <a:rPr kumimoji="1" lang="en-US" altLang="ja-JP" sz="2000" dirty="0" smtClean="0">
                <a:solidFill>
                  <a:srgbClr val="C00000"/>
                </a:solidFill>
              </a:rPr>
              <a:t>※</a:t>
            </a:r>
            <a:r>
              <a:rPr kumimoji="1" lang="ja-JP" altLang="en-US" sz="2000" dirty="0" smtClean="0">
                <a:solidFill>
                  <a:srgbClr val="C00000"/>
                </a:solidFill>
              </a:rPr>
              <a:t>応援等で増員の場合も上記に準じて実施・報告</a:t>
            </a:r>
            <a:endParaRPr kumimoji="1" lang="ja-JP" altLang="en-US" sz="2000" dirty="0">
              <a:solidFill>
                <a:srgbClr val="C00000"/>
              </a:solidFill>
            </a:endParaRPr>
          </a:p>
        </p:txBody>
      </p:sp>
      <p:pic>
        <p:nvPicPr>
          <p:cNvPr id="4098" name="Picture 2" descr="http://172.31.4.21/content/kakubumon/doboku/genba-powerup-item/html/natsumi_illustration/30/30-1.png"/>
          <p:cNvPicPr>
            <a:picLocks noChangeAspect="1" noChangeArrowheads="1"/>
          </p:cNvPicPr>
          <p:nvPr/>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243591" y="2912513"/>
            <a:ext cx="2900409" cy="217530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6590049" y="3068960"/>
            <a:ext cx="1366327" cy="246221"/>
          </a:xfrm>
          <a:prstGeom prst="rect">
            <a:avLst/>
          </a:prstGeom>
          <a:noFill/>
        </p:spPr>
        <p:txBody>
          <a:bodyPr wrap="square" rtlCol="0">
            <a:spAutoFit/>
          </a:bodyPr>
          <a:lstStyle/>
          <a:p>
            <a:r>
              <a:rPr kumimoji="1" lang="ja-JP" altLang="en-US" sz="1000" dirty="0" smtClean="0"/>
              <a:t>新規入場者教育</a:t>
            </a:r>
            <a:endParaRPr kumimoji="1" lang="ja-JP" altLang="en-US" sz="1000" dirty="0"/>
          </a:p>
        </p:txBody>
      </p:sp>
    </p:spTree>
    <p:extLst>
      <p:ext uri="{BB962C8B-B14F-4D97-AF65-F5344CB8AC3E}">
        <p14:creationId xmlns:p14="http://schemas.microsoft.com/office/powerpoint/2010/main" val="23522694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472316"/>
            <a:ext cx="5128327" cy="584775"/>
          </a:xfrm>
          <a:prstGeom prst="rect">
            <a:avLst/>
          </a:prstGeom>
        </p:spPr>
        <p:txBody>
          <a:bodyPr wrap="none">
            <a:spAutoFit/>
          </a:bodyPr>
          <a:lstStyle/>
          <a:p>
            <a:pPr fontAlgn="ctr"/>
            <a:r>
              <a:rPr lang="ja-JP" altLang="en-US" sz="3200" b="1" dirty="0">
                <a:solidFill>
                  <a:srgbClr val="FF0000"/>
                </a:solidFill>
                <a:latin typeface="HG創英角ﾎﾟｯﾌﾟ体" panose="040B0A09000000000000" pitchFamily="49" charset="-128"/>
                <a:ea typeface="HG創英角ﾎﾟｯﾌﾟ体" panose="040B0A09000000000000" pitchFamily="49" charset="-128"/>
              </a:rPr>
              <a:t>６．事故やケガにあったら</a:t>
            </a:r>
            <a:endParaRPr lang="en-US" altLang="ja-JP" sz="3200" b="1" dirty="0">
              <a:solidFill>
                <a:srgbClr val="FF0000"/>
              </a:solidFill>
              <a:latin typeface="HG創英角ﾎﾟｯﾌﾟ体" panose="040B0A09000000000000" pitchFamily="49" charset="-128"/>
              <a:ea typeface="HG創英角ﾎﾟｯﾌﾟ体" panose="040B0A09000000000000" pitchFamily="49" charset="-128"/>
            </a:endParaRPr>
          </a:p>
        </p:txBody>
      </p:sp>
      <p:sp>
        <p:nvSpPr>
          <p:cNvPr id="3" name="テキスト ボックス 2"/>
          <p:cNvSpPr txBox="1"/>
          <p:nvPr/>
        </p:nvSpPr>
        <p:spPr>
          <a:xfrm>
            <a:off x="467544" y="1105867"/>
            <a:ext cx="6336704" cy="5078313"/>
          </a:xfrm>
          <a:prstGeom prst="rect">
            <a:avLst/>
          </a:prstGeom>
          <a:noFill/>
        </p:spPr>
        <p:txBody>
          <a:bodyPr wrap="square" rtlCol="0">
            <a:spAutoFit/>
          </a:bodyPr>
          <a:lstStyle/>
          <a:p>
            <a:r>
              <a:rPr lang="ja-JP" altLang="en-US" dirty="0"/>
              <a:t>（１</a:t>
            </a:r>
            <a:r>
              <a:rPr lang="ja-JP" altLang="en-US" dirty="0" smtClean="0"/>
              <a:t>）“事故やケガ”をみたら</a:t>
            </a:r>
            <a:endParaRPr lang="en-US" altLang="ja-JP" dirty="0" smtClean="0"/>
          </a:p>
          <a:p>
            <a:r>
              <a:rPr kumimoji="1" lang="ja-JP" altLang="en-US" dirty="0"/>
              <a:t>　</a:t>
            </a:r>
            <a:r>
              <a:rPr kumimoji="1" lang="ja-JP" altLang="en-US" dirty="0" smtClean="0"/>
              <a:t>　①あわてずに被災者の救助を第一に行う。</a:t>
            </a:r>
            <a:endParaRPr kumimoji="1" lang="en-US" altLang="ja-JP" dirty="0" smtClean="0"/>
          </a:p>
          <a:p>
            <a:r>
              <a:rPr lang="ja-JP" altLang="en-US" dirty="0"/>
              <a:t>　</a:t>
            </a:r>
            <a:r>
              <a:rPr lang="ja-JP" altLang="en-US" dirty="0" smtClean="0"/>
              <a:t>　②</a:t>
            </a:r>
            <a:r>
              <a:rPr lang="ja-JP" altLang="en-US" dirty="0"/>
              <a:t>次</a:t>
            </a:r>
            <a:r>
              <a:rPr lang="ja-JP" altLang="en-US" dirty="0" smtClean="0"/>
              <a:t>に「いつ、どこで、何が起きたか」など、わかる範囲を</a:t>
            </a:r>
            <a:endParaRPr lang="en-US" altLang="ja-JP" dirty="0" smtClean="0"/>
          </a:p>
          <a:p>
            <a:r>
              <a:rPr lang="ja-JP" altLang="en-US" dirty="0"/>
              <a:t>　</a:t>
            </a:r>
            <a:r>
              <a:rPr lang="ja-JP" altLang="en-US" dirty="0" smtClean="0"/>
              <a:t>　　　まず東洋建設の職員に報告する</a:t>
            </a:r>
            <a:endParaRPr lang="en-US" altLang="ja-JP" dirty="0" smtClean="0"/>
          </a:p>
          <a:p>
            <a:r>
              <a:rPr kumimoji="1" lang="ja-JP" altLang="en-US" dirty="0"/>
              <a:t>　</a:t>
            </a:r>
            <a:r>
              <a:rPr kumimoji="1" lang="ja-JP" altLang="en-US" dirty="0" smtClean="0"/>
              <a:t>　③指示に従う。</a:t>
            </a:r>
            <a:endParaRPr kumimoji="1" lang="en-US" altLang="ja-JP" dirty="0" smtClean="0"/>
          </a:p>
          <a:p>
            <a:r>
              <a:rPr lang="ja-JP" altLang="en-US" dirty="0" smtClean="0"/>
              <a:t>（</a:t>
            </a:r>
            <a:r>
              <a:rPr lang="ja-JP" altLang="en-US" dirty="0"/>
              <a:t>２</a:t>
            </a:r>
            <a:r>
              <a:rPr lang="ja-JP" altLang="en-US" dirty="0" smtClean="0"/>
              <a:t>）“ケガ”をしたら</a:t>
            </a:r>
            <a:endParaRPr lang="en-US" altLang="ja-JP" dirty="0" smtClean="0"/>
          </a:p>
          <a:p>
            <a:r>
              <a:rPr lang="ja-JP" altLang="en-US" dirty="0"/>
              <a:t>　</a:t>
            </a:r>
            <a:r>
              <a:rPr lang="ja-JP" altLang="en-US" dirty="0" smtClean="0"/>
              <a:t>　①すぐに職長や東洋建設の職員に知らせ、その指示に従う。</a:t>
            </a:r>
            <a:endParaRPr lang="en-US" altLang="ja-JP" dirty="0" smtClean="0"/>
          </a:p>
          <a:p>
            <a:r>
              <a:rPr lang="ja-JP" altLang="en-US" dirty="0"/>
              <a:t>　</a:t>
            </a:r>
            <a:r>
              <a:rPr lang="ja-JP" altLang="en-US" dirty="0" smtClean="0"/>
              <a:t>　②どんな小さな“ケガ”でも隠さない。</a:t>
            </a:r>
            <a:endParaRPr lang="en-US" altLang="ja-JP" dirty="0" smtClean="0"/>
          </a:p>
          <a:p>
            <a:r>
              <a:rPr lang="ja-JP" altLang="en-US" dirty="0"/>
              <a:t>　</a:t>
            </a:r>
            <a:r>
              <a:rPr lang="ja-JP" altLang="en-US" dirty="0" smtClean="0"/>
              <a:t>　③素人の手当てですまさない</a:t>
            </a:r>
            <a:endParaRPr lang="en-US" altLang="ja-JP" dirty="0" smtClean="0"/>
          </a:p>
          <a:p>
            <a:r>
              <a:rPr lang="ja-JP" altLang="en-US" dirty="0"/>
              <a:t>　</a:t>
            </a:r>
            <a:r>
              <a:rPr lang="ja-JP" altLang="en-US" dirty="0" smtClean="0"/>
              <a:t>　④医師の診療を受け、その指示に従う。</a:t>
            </a:r>
            <a:endParaRPr lang="en-US" altLang="ja-JP" dirty="0" smtClean="0"/>
          </a:p>
          <a:p>
            <a:r>
              <a:rPr lang="ja-JP" altLang="en-US" dirty="0" smtClean="0">
                <a:solidFill>
                  <a:srgbClr val="FF0000"/>
                </a:solidFill>
              </a:rPr>
              <a:t>　　</a:t>
            </a:r>
            <a:r>
              <a:rPr lang="ja-JP" altLang="en-US" b="1" dirty="0" smtClean="0">
                <a:solidFill>
                  <a:srgbClr val="FF0000"/>
                </a:solidFill>
              </a:rPr>
              <a:t>⑤労災請求について不明な点は、事業主及び元請職員に</a:t>
            </a:r>
            <a:endParaRPr lang="en-US" altLang="ja-JP" b="1" dirty="0" smtClean="0">
              <a:solidFill>
                <a:srgbClr val="FF0000"/>
              </a:solidFill>
            </a:endParaRPr>
          </a:p>
          <a:p>
            <a:r>
              <a:rPr lang="ja-JP" altLang="en-US" b="1" dirty="0" smtClean="0">
                <a:solidFill>
                  <a:srgbClr val="FF0000"/>
                </a:solidFill>
              </a:rPr>
              <a:t>　　　 説明を受けてください。</a:t>
            </a:r>
            <a:endParaRPr lang="en-US" altLang="ja-JP" b="1" dirty="0" smtClean="0">
              <a:solidFill>
                <a:srgbClr val="FF0000"/>
              </a:solidFill>
            </a:endParaRPr>
          </a:p>
          <a:p>
            <a:r>
              <a:rPr lang="ja-JP" altLang="en-US" dirty="0" smtClean="0"/>
              <a:t>（３）こんなことも東洋建設の職員に報告してください</a:t>
            </a:r>
            <a:endParaRPr lang="en-US" altLang="ja-JP" dirty="0" smtClean="0"/>
          </a:p>
          <a:p>
            <a:r>
              <a:rPr lang="ja-JP" altLang="en-US" dirty="0"/>
              <a:t>　</a:t>
            </a:r>
            <a:r>
              <a:rPr lang="ja-JP" altLang="en-US" dirty="0" smtClean="0"/>
              <a:t>　①近所の人が苦情を言ってきた時</a:t>
            </a:r>
            <a:endParaRPr lang="en-US" altLang="ja-JP" dirty="0" smtClean="0"/>
          </a:p>
          <a:p>
            <a:r>
              <a:rPr lang="ja-JP" altLang="en-US" dirty="0"/>
              <a:t>　</a:t>
            </a:r>
            <a:r>
              <a:rPr lang="ja-JP" altLang="en-US" dirty="0" smtClean="0"/>
              <a:t>　②電線や電話線を切ってしまった時</a:t>
            </a:r>
            <a:endParaRPr lang="en-US" altLang="ja-JP" dirty="0" smtClean="0"/>
          </a:p>
          <a:p>
            <a:r>
              <a:rPr lang="ja-JP" altLang="en-US" dirty="0"/>
              <a:t>　</a:t>
            </a:r>
            <a:r>
              <a:rPr lang="ja-JP" altLang="en-US" dirty="0" smtClean="0"/>
              <a:t>　③地中の水道管や交通事故を起こした時</a:t>
            </a:r>
            <a:endParaRPr lang="en-US" altLang="ja-JP" dirty="0" smtClean="0"/>
          </a:p>
          <a:p>
            <a:r>
              <a:rPr lang="ja-JP" altLang="en-US" dirty="0"/>
              <a:t>　</a:t>
            </a:r>
            <a:r>
              <a:rPr lang="ja-JP" altLang="en-US" dirty="0" smtClean="0"/>
              <a:t>　④通勤途中等で交通事故を起こした時</a:t>
            </a:r>
            <a:endParaRPr lang="en-US" altLang="ja-JP" dirty="0" smtClean="0"/>
          </a:p>
          <a:p>
            <a:r>
              <a:rPr lang="ja-JP" altLang="en-US" dirty="0"/>
              <a:t>　</a:t>
            </a:r>
            <a:r>
              <a:rPr lang="ja-JP" altLang="en-US" dirty="0" smtClean="0"/>
              <a:t>　⑤その他、油が浮いているなど異常を発見した時</a:t>
            </a:r>
            <a:endParaRPr kumimoji="1" lang="ja-JP" altLang="en-US" dirty="0"/>
          </a:p>
        </p:txBody>
      </p:sp>
      <p:pic>
        <p:nvPicPr>
          <p:cNvPr id="12290" name="Picture 2" descr="http://172.31.4.21/content/kakubumon/doboku/genba-powerup-item/html/natsumidesign/7yubitsumetyuui/7sagyou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4861" y="3545359"/>
            <a:ext cx="1761660" cy="234888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172.31.4.21/content/kakubumon/doboku/genba-powerup-item/html/natsumi_illustration/08/08-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737"/>
          <a:stretch/>
        </p:blipFill>
        <p:spPr bwMode="auto">
          <a:xfrm>
            <a:off x="6300192" y="4077072"/>
            <a:ext cx="1118685" cy="1703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935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5211" y="764704"/>
            <a:ext cx="6776214" cy="584775"/>
          </a:xfrm>
          <a:prstGeom prst="rect">
            <a:avLst/>
          </a:prstGeom>
        </p:spPr>
        <p:txBody>
          <a:bodyPr wrap="none">
            <a:spAutoFit/>
          </a:bodyPr>
          <a:lstStyle/>
          <a:p>
            <a:pPr fontAlgn="ctr"/>
            <a:r>
              <a:rPr lang="ja-JP" altLang="en-US" sz="3200" b="1" dirty="0">
                <a:solidFill>
                  <a:srgbClr val="0070C0"/>
                </a:solidFill>
                <a:latin typeface="HG創英角ﾎﾟｯﾌﾟ体" panose="040B0A09000000000000" pitchFamily="49" charset="-128"/>
                <a:ea typeface="HG創英角ﾎﾟｯﾌﾟ体" panose="040B0A09000000000000" pitchFamily="49" charset="-128"/>
              </a:rPr>
              <a:t>７．弁当殻や現場から出た不要物は</a:t>
            </a:r>
            <a:endParaRPr lang="en-US" altLang="ja-JP" sz="3200" b="1" dirty="0">
              <a:solidFill>
                <a:srgbClr val="0070C0"/>
              </a:solidFill>
              <a:latin typeface="HG創英角ﾎﾟｯﾌﾟ体" panose="040B0A09000000000000" pitchFamily="49" charset="-128"/>
              <a:ea typeface="HG創英角ﾎﾟｯﾌﾟ体" panose="040B0A09000000000000" pitchFamily="49" charset="-128"/>
            </a:endParaRPr>
          </a:p>
        </p:txBody>
      </p:sp>
      <p:sp>
        <p:nvSpPr>
          <p:cNvPr id="3" name="テキスト ボックス 2"/>
          <p:cNvSpPr txBox="1"/>
          <p:nvPr/>
        </p:nvSpPr>
        <p:spPr>
          <a:xfrm>
            <a:off x="899592" y="1628800"/>
            <a:ext cx="5040560" cy="923330"/>
          </a:xfrm>
          <a:prstGeom prst="rect">
            <a:avLst/>
          </a:prstGeom>
          <a:noFill/>
        </p:spPr>
        <p:txBody>
          <a:bodyPr wrap="square" rtlCol="0">
            <a:spAutoFit/>
          </a:bodyPr>
          <a:lstStyle/>
          <a:p>
            <a:r>
              <a:rPr kumimoji="1" lang="ja-JP" altLang="en-US" dirty="0" smtClean="0"/>
              <a:t>（一般廃棄物と産業廃棄物とリサイクル品の分別）</a:t>
            </a:r>
            <a:endParaRPr kumimoji="1" lang="en-US" altLang="ja-JP" dirty="0" smtClean="0"/>
          </a:p>
          <a:p>
            <a:endParaRPr lang="en-US" altLang="ja-JP" dirty="0"/>
          </a:p>
          <a:p>
            <a:r>
              <a:rPr kumimoji="1" lang="ja-JP" altLang="en-US" dirty="0" smtClean="0">
                <a:solidFill>
                  <a:srgbClr val="C00000"/>
                </a:solidFill>
              </a:rPr>
              <a:t>キチンと分別して、資源を有効利用しましょう</a:t>
            </a:r>
            <a:endParaRPr kumimoji="1" lang="ja-JP" altLang="en-US" dirty="0">
              <a:solidFill>
                <a:srgbClr val="C00000"/>
              </a:solidFill>
            </a:endParaRPr>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t="50165" r="57018" b="29833"/>
          <a:stretch/>
        </p:blipFill>
        <p:spPr>
          <a:xfrm>
            <a:off x="1043608" y="5040469"/>
            <a:ext cx="3094045" cy="1080120"/>
          </a:xfrm>
          <a:prstGeom prst="rect">
            <a:avLst/>
          </a:prstGeom>
        </p:spPr>
      </p:pic>
      <p:pic>
        <p:nvPicPr>
          <p:cNvPr id="8" name="図 7"/>
          <p:cNvPicPr>
            <a:picLocks noChangeAspect="1"/>
          </p:cNvPicPr>
          <p:nvPr/>
        </p:nvPicPr>
        <p:blipFill rotWithShape="1">
          <a:blip r:embed="rId2" cstate="print">
            <a:extLst>
              <a:ext uri="{28A0092B-C50C-407E-A947-70E740481C1C}">
                <a14:useLocalDpi xmlns:a14="http://schemas.microsoft.com/office/drawing/2010/main" val="0"/>
              </a:ext>
            </a:extLst>
          </a:blip>
          <a:srcRect l="56610" t="50165" r="29386" b="29833"/>
          <a:stretch/>
        </p:blipFill>
        <p:spPr>
          <a:xfrm>
            <a:off x="3129540" y="3119061"/>
            <a:ext cx="1008113" cy="1080120"/>
          </a:xfrm>
          <a:prstGeom prst="rect">
            <a:avLst/>
          </a:prstGeom>
        </p:spPr>
      </p:pic>
      <p:pic>
        <p:nvPicPr>
          <p:cNvPr id="9" name="図 8"/>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0667" r="84520" b="69330"/>
          <a:stretch/>
        </p:blipFill>
        <p:spPr>
          <a:xfrm>
            <a:off x="4042440" y="5013176"/>
            <a:ext cx="1114333" cy="1080120"/>
          </a:xfrm>
          <a:prstGeom prst="rect">
            <a:avLst/>
          </a:prstGeom>
        </p:spPr>
      </p:pic>
      <p:pic>
        <p:nvPicPr>
          <p:cNvPr id="4" name="図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27049" y="3157250"/>
            <a:ext cx="1916832" cy="1916832"/>
          </a:xfrm>
          <a:prstGeom prst="rect">
            <a:avLst/>
          </a:prstGeom>
        </p:spPr>
      </p:pic>
      <p:sp>
        <p:nvSpPr>
          <p:cNvPr id="5" name="爆発 2 4"/>
          <p:cNvSpPr/>
          <p:nvPr/>
        </p:nvSpPr>
        <p:spPr>
          <a:xfrm>
            <a:off x="5364088" y="1844824"/>
            <a:ext cx="3672408" cy="1816577"/>
          </a:xfrm>
          <a:prstGeom prst="irregularSeal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940152" y="2465278"/>
            <a:ext cx="2736304" cy="646331"/>
          </a:xfrm>
          <a:prstGeom prst="rect">
            <a:avLst/>
          </a:prstGeom>
          <a:noFill/>
        </p:spPr>
        <p:txBody>
          <a:bodyPr wrap="square" rtlCol="0">
            <a:spAutoFit/>
          </a:bodyPr>
          <a:lstStyle/>
          <a:p>
            <a:r>
              <a:rPr kumimoji="1" lang="ja-JP" altLang="en-US" dirty="0" smtClean="0"/>
              <a:t>弁当ガラは、現場から</a:t>
            </a:r>
            <a:endParaRPr kumimoji="1" lang="en-US" altLang="ja-JP" dirty="0" smtClean="0"/>
          </a:p>
          <a:p>
            <a:r>
              <a:rPr lang="ja-JP" altLang="en-US" dirty="0" smtClean="0"/>
              <a:t>持ち帰ってください。</a:t>
            </a:r>
            <a:endParaRPr kumimoji="1" lang="ja-JP" altLang="en-US" dirty="0"/>
          </a:p>
        </p:txBody>
      </p:sp>
      <p:sp>
        <p:nvSpPr>
          <p:cNvPr id="10" name="角丸四角形吹き出し 9"/>
          <p:cNvSpPr/>
          <p:nvPr/>
        </p:nvSpPr>
        <p:spPr>
          <a:xfrm>
            <a:off x="415210" y="2809123"/>
            <a:ext cx="2644622" cy="619877"/>
          </a:xfrm>
          <a:prstGeom prst="wedgeRoundRectCallout">
            <a:avLst>
              <a:gd name="adj1" fmla="val 50007"/>
              <a:gd name="adj2" fmla="val 72525"/>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46338" y="2822529"/>
            <a:ext cx="2736304" cy="584775"/>
          </a:xfrm>
          <a:prstGeom prst="rect">
            <a:avLst/>
          </a:prstGeom>
          <a:noFill/>
        </p:spPr>
        <p:txBody>
          <a:bodyPr wrap="square" rtlCol="0">
            <a:spAutoFit/>
          </a:bodyPr>
          <a:lstStyle/>
          <a:p>
            <a:r>
              <a:rPr lang="ja-JP" altLang="en-US" sz="1600" dirty="0"/>
              <a:t>雑誌</a:t>
            </a:r>
            <a:r>
              <a:rPr lang="ja-JP" altLang="en-US" sz="1600" dirty="0" smtClean="0"/>
              <a:t>や新聞は、リサイクル</a:t>
            </a:r>
            <a:endParaRPr lang="en-US" altLang="ja-JP" sz="1600" dirty="0" smtClean="0"/>
          </a:p>
          <a:p>
            <a:r>
              <a:rPr lang="ja-JP" altLang="en-US" sz="1600" dirty="0" smtClean="0"/>
              <a:t>しましょう</a:t>
            </a:r>
            <a:endParaRPr kumimoji="1" lang="en-US" altLang="ja-JP" sz="1600" dirty="0" smtClean="0"/>
          </a:p>
        </p:txBody>
      </p:sp>
    </p:spTree>
    <p:extLst>
      <p:ext uri="{BB962C8B-B14F-4D97-AF65-F5344CB8AC3E}">
        <p14:creationId xmlns:p14="http://schemas.microsoft.com/office/powerpoint/2010/main" val="20807103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建築業協会統一標識 安定型産業廃棄物 50角 ステッカー 2枚1組 (KK-612)"/>
          <p:cNvPicPr>
            <a:picLocks noChangeAspect="1" noChangeArrowheads="1"/>
          </p:cNvPicPr>
          <p:nvPr/>
        </p:nvPicPr>
        <p:blipFill rotWithShape="1">
          <a:blip r:embed="rId2">
            <a:extLst>
              <a:ext uri="{28A0092B-C50C-407E-A947-70E740481C1C}">
                <a14:useLocalDpi xmlns:a14="http://schemas.microsoft.com/office/drawing/2010/main" val="0"/>
              </a:ext>
            </a:extLst>
          </a:blip>
          <a:srcRect l="24675" t="22860" r="26748" b="27234"/>
          <a:stretch/>
        </p:blipFill>
        <p:spPr bwMode="auto">
          <a:xfrm>
            <a:off x="4716015" y="4725144"/>
            <a:ext cx="1224137" cy="125764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建築業協会統一標識 金属くず 50角 ステッカー 2枚1組 (KK-603)"/>
          <p:cNvPicPr>
            <a:picLocks noChangeAspect="1" noChangeArrowheads="1"/>
          </p:cNvPicPr>
          <p:nvPr/>
        </p:nvPicPr>
        <p:blipFill rotWithShape="1">
          <a:blip r:embed="rId3">
            <a:extLst>
              <a:ext uri="{28A0092B-C50C-407E-A947-70E740481C1C}">
                <a14:useLocalDpi xmlns:a14="http://schemas.microsoft.com/office/drawing/2010/main" val="0"/>
              </a:ext>
            </a:extLst>
          </a:blip>
          <a:srcRect l="24779" t="22860" r="26644" b="28564"/>
          <a:stretch/>
        </p:blipFill>
        <p:spPr bwMode="auto">
          <a:xfrm>
            <a:off x="3059831" y="1512402"/>
            <a:ext cx="122413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建築業協会統一標識 木くず 50角 ステッカー 2枚1組 (KK-601)"/>
          <p:cNvPicPr>
            <a:picLocks noChangeAspect="1" noChangeArrowheads="1"/>
          </p:cNvPicPr>
          <p:nvPr/>
        </p:nvPicPr>
        <p:blipFill rotWithShape="1">
          <a:blip r:embed="rId4">
            <a:extLst>
              <a:ext uri="{28A0092B-C50C-407E-A947-70E740481C1C}">
                <a14:useLocalDpi xmlns:a14="http://schemas.microsoft.com/office/drawing/2010/main" val="0"/>
              </a:ext>
            </a:extLst>
          </a:blip>
          <a:srcRect l="24692" t="23862" r="26731" b="27561"/>
          <a:stretch/>
        </p:blipFill>
        <p:spPr bwMode="auto">
          <a:xfrm>
            <a:off x="1259632" y="1522656"/>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建築業協会統一標識 ダンボール 50角 ステッカー 2枚1組 (KK-604)"/>
          <p:cNvPicPr>
            <a:picLocks noChangeAspect="1" noChangeArrowheads="1"/>
          </p:cNvPicPr>
          <p:nvPr/>
        </p:nvPicPr>
        <p:blipFill rotWithShape="1">
          <a:blip r:embed="rId5">
            <a:extLst>
              <a:ext uri="{28A0092B-C50C-407E-A947-70E740481C1C}">
                <a14:useLocalDpi xmlns:a14="http://schemas.microsoft.com/office/drawing/2010/main" val="0"/>
              </a:ext>
            </a:extLst>
          </a:blip>
          <a:srcRect l="24985" t="22641" r="26438" b="28781"/>
          <a:stretch/>
        </p:blipFill>
        <p:spPr bwMode="auto">
          <a:xfrm>
            <a:off x="6516216" y="1484784"/>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建築業協会統一標識 廃プラスチック 50角 ステッカー 2枚1組 (KK-609)"/>
          <p:cNvPicPr>
            <a:picLocks noChangeAspect="1" noChangeArrowheads="1"/>
          </p:cNvPicPr>
          <p:nvPr/>
        </p:nvPicPr>
        <p:blipFill rotWithShape="1">
          <a:blip r:embed="rId6">
            <a:extLst>
              <a:ext uri="{28A0092B-C50C-407E-A947-70E740481C1C}">
                <a14:useLocalDpi xmlns:a14="http://schemas.microsoft.com/office/drawing/2010/main" val="0"/>
              </a:ext>
            </a:extLst>
          </a:blip>
          <a:srcRect l="25721" t="23208" r="25702" b="28215"/>
          <a:stretch/>
        </p:blipFill>
        <p:spPr bwMode="auto">
          <a:xfrm>
            <a:off x="3076604" y="2972097"/>
            <a:ext cx="1224136" cy="1224137"/>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建築業協会統一標識 軽量気泡コンクリート 300角 ボード (KK-220)"/>
          <p:cNvPicPr>
            <a:picLocks noChangeAspect="1" noChangeArrowheads="1"/>
          </p:cNvPicPr>
          <p:nvPr/>
        </p:nvPicPr>
        <p:blipFill rotWithShape="1">
          <a:blip r:embed="rId7">
            <a:extLst>
              <a:ext uri="{28A0092B-C50C-407E-A947-70E740481C1C}">
                <a14:useLocalDpi xmlns:a14="http://schemas.microsoft.com/office/drawing/2010/main" val="0"/>
              </a:ext>
            </a:extLst>
          </a:blip>
          <a:srcRect l="22850" t="21842" r="25716" b="26724"/>
          <a:stretch/>
        </p:blipFill>
        <p:spPr bwMode="auto">
          <a:xfrm>
            <a:off x="1215242" y="2952562"/>
            <a:ext cx="129614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建築業協会統一標識 管理型産業廃棄物 50角 ステッカー 2枚1組 (KK-6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7804" y="4704399"/>
            <a:ext cx="1406200" cy="1406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tem-shopping.c.yimg.jp/i/n/p-park_tr-458028463273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60160" y="1556792"/>
            <a:ext cx="1152000" cy="1152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item-shopping.c.yimg.jp/i/n/p-park_tr-458028463279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70468" y="3023714"/>
            <a:ext cx="1152000" cy="1152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547664" y="764704"/>
            <a:ext cx="6408712" cy="461665"/>
          </a:xfrm>
          <a:prstGeom prst="rect">
            <a:avLst/>
          </a:prstGeom>
          <a:noFill/>
        </p:spPr>
        <p:txBody>
          <a:bodyPr wrap="square" rtlCol="0">
            <a:spAutoFit/>
          </a:bodyPr>
          <a:lstStyle/>
          <a:p>
            <a:pPr algn="ctr"/>
            <a:r>
              <a:rPr kumimoji="1" lang="ja-JP" altLang="en-US" sz="2400" dirty="0" smtClean="0"/>
              <a:t>建設系産業廃棄物リサイクルの分別</a:t>
            </a:r>
            <a:endParaRPr kumimoji="1" lang="ja-JP" altLang="en-US" sz="2400" dirty="0"/>
          </a:p>
        </p:txBody>
      </p:sp>
      <p:sp>
        <p:nvSpPr>
          <p:cNvPr id="14" name="テキスト ボックス 13"/>
          <p:cNvSpPr txBox="1"/>
          <p:nvPr/>
        </p:nvSpPr>
        <p:spPr>
          <a:xfrm>
            <a:off x="2555776" y="6055580"/>
            <a:ext cx="3528425" cy="369332"/>
          </a:xfrm>
          <a:prstGeom prst="rect">
            <a:avLst/>
          </a:prstGeom>
          <a:noFill/>
        </p:spPr>
        <p:txBody>
          <a:bodyPr wrap="square" rtlCol="0">
            <a:spAutoFit/>
          </a:bodyPr>
          <a:lstStyle/>
          <a:p>
            <a:pPr algn="ctr"/>
            <a:r>
              <a:rPr lang="ja-JP" altLang="en-US" dirty="0"/>
              <a:t>その他</a:t>
            </a:r>
            <a:r>
              <a:rPr kumimoji="1" lang="ja-JP" altLang="en-US" dirty="0" smtClean="0"/>
              <a:t>分別できない不要物</a:t>
            </a:r>
            <a:endParaRPr kumimoji="1" lang="ja-JP" altLang="en-US" dirty="0"/>
          </a:p>
        </p:txBody>
      </p:sp>
      <p:sp>
        <p:nvSpPr>
          <p:cNvPr id="3" name="正方形/長方形 2"/>
          <p:cNvSpPr/>
          <p:nvPr/>
        </p:nvSpPr>
        <p:spPr>
          <a:xfrm>
            <a:off x="2411760" y="4437112"/>
            <a:ext cx="3960440" cy="221304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11"/>
          <a:stretch>
            <a:fillRect/>
          </a:stretch>
        </p:blipFill>
        <p:spPr>
          <a:xfrm>
            <a:off x="4822860" y="3006961"/>
            <a:ext cx="1169372" cy="1188000"/>
          </a:xfrm>
          <a:prstGeom prst="rect">
            <a:avLst/>
          </a:prstGeom>
        </p:spPr>
      </p:pic>
    </p:spTree>
    <p:extLst>
      <p:ext uri="{BB962C8B-B14F-4D97-AF65-F5344CB8AC3E}">
        <p14:creationId xmlns:p14="http://schemas.microsoft.com/office/powerpoint/2010/main" val="390670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23528" y="404664"/>
            <a:ext cx="3964114" cy="6336704"/>
          </a:xfrm>
          <a:prstGeom prst="rect">
            <a:avLst/>
          </a:prstGeom>
        </p:spPr>
      </p:pic>
      <p:sp>
        <p:nvSpPr>
          <p:cNvPr id="4" name="テキスト ボックス 3"/>
          <p:cNvSpPr txBox="1"/>
          <p:nvPr/>
        </p:nvSpPr>
        <p:spPr>
          <a:xfrm>
            <a:off x="4644008" y="1268760"/>
            <a:ext cx="4320480" cy="923330"/>
          </a:xfrm>
          <a:prstGeom prst="rect">
            <a:avLst/>
          </a:prstGeom>
          <a:noFill/>
        </p:spPr>
        <p:txBody>
          <a:bodyPr wrap="square" rtlCol="0">
            <a:spAutoFit/>
          </a:bodyPr>
          <a:lstStyle/>
          <a:p>
            <a:r>
              <a:rPr kumimoji="1" lang="ja-JP" altLang="en-US" dirty="0" smtClean="0"/>
              <a:t>送り出し教育を実施しましたら、</a:t>
            </a:r>
            <a:endParaRPr kumimoji="1" lang="en-US" altLang="ja-JP" dirty="0" smtClean="0"/>
          </a:p>
          <a:p>
            <a:r>
              <a:rPr kumimoji="1" lang="ja-JP" altLang="en-US" dirty="0" smtClean="0"/>
              <a:t>実施報告書を現場職員に提出してください。</a:t>
            </a:r>
            <a:endParaRPr kumimoji="1" lang="en-US" altLang="ja-JP" dirty="0" smtClean="0"/>
          </a:p>
          <a:p>
            <a:endParaRPr kumimoji="1" lang="ja-JP" altLang="en-US" dirty="0"/>
          </a:p>
        </p:txBody>
      </p:sp>
      <p:sp>
        <p:nvSpPr>
          <p:cNvPr id="5" name="円/楕円 4"/>
          <p:cNvSpPr/>
          <p:nvPr/>
        </p:nvSpPr>
        <p:spPr>
          <a:xfrm>
            <a:off x="1547664" y="332656"/>
            <a:ext cx="936104"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6700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39552" y="692696"/>
            <a:ext cx="5540299" cy="584775"/>
          </a:xfrm>
          <a:prstGeom prst="rect">
            <a:avLst/>
          </a:prstGeom>
        </p:spPr>
        <p:txBody>
          <a:bodyPr wrap="none">
            <a:spAutoFit/>
          </a:bodyPr>
          <a:lstStyle/>
          <a:p>
            <a:pPr fontAlgn="ctr"/>
            <a:r>
              <a:rPr lang="ja-JP" altLang="en-US" sz="3200" b="1" dirty="0">
                <a:solidFill>
                  <a:srgbClr val="0070C0"/>
                </a:solidFill>
                <a:latin typeface="HG創英角ﾎﾟｯﾌﾟ体" panose="040B0A09000000000000" pitchFamily="49" charset="-128"/>
                <a:ea typeface="HG創英角ﾎﾟｯﾌﾟ体" panose="040B0A09000000000000" pitchFamily="49" charset="-128"/>
              </a:rPr>
              <a:t>２．送出し教育がなぜ必要か</a:t>
            </a:r>
            <a:endParaRPr lang="en-US" altLang="ja-JP" sz="3200" b="1" dirty="0">
              <a:solidFill>
                <a:srgbClr val="0070C0"/>
              </a:solidFill>
              <a:latin typeface="HG創英角ﾎﾟｯﾌﾟ体" panose="040B0A09000000000000" pitchFamily="49" charset="-128"/>
              <a:ea typeface="HG創英角ﾎﾟｯﾌﾟ体" panose="040B0A09000000000000" pitchFamily="49" charset="-128"/>
            </a:endParaRPr>
          </a:p>
        </p:txBody>
      </p:sp>
      <p:sp>
        <p:nvSpPr>
          <p:cNvPr id="3" name="テキスト ボックス 2"/>
          <p:cNvSpPr txBox="1"/>
          <p:nvPr/>
        </p:nvSpPr>
        <p:spPr>
          <a:xfrm>
            <a:off x="539552" y="1946449"/>
            <a:ext cx="1872208" cy="369332"/>
          </a:xfrm>
          <a:prstGeom prst="rect">
            <a:avLst/>
          </a:prstGeom>
          <a:solidFill>
            <a:srgbClr val="002060"/>
          </a:solidFill>
        </p:spPr>
        <p:txBody>
          <a:bodyPr wrap="square" rtlCol="0">
            <a:spAutoFit/>
          </a:bodyPr>
          <a:lstStyle/>
          <a:p>
            <a:r>
              <a:rPr kumimoji="1" lang="ja-JP" altLang="en-US" dirty="0" smtClean="0">
                <a:solidFill>
                  <a:schemeClr val="bg1"/>
                </a:solidFill>
              </a:rPr>
              <a:t>死亡災害の現状</a:t>
            </a:r>
            <a:endParaRPr kumimoji="1" lang="ja-JP" altLang="en-US" dirty="0">
              <a:solidFill>
                <a:schemeClr val="bg1"/>
              </a:solidFill>
            </a:endParaRPr>
          </a:p>
        </p:txBody>
      </p:sp>
      <p:sp>
        <p:nvSpPr>
          <p:cNvPr id="4" name="テキスト ボックス 3"/>
          <p:cNvSpPr txBox="1"/>
          <p:nvPr/>
        </p:nvSpPr>
        <p:spPr>
          <a:xfrm>
            <a:off x="3131840" y="1660158"/>
            <a:ext cx="5760640" cy="1200329"/>
          </a:xfrm>
          <a:prstGeom prst="rect">
            <a:avLst/>
          </a:prstGeom>
          <a:noFill/>
          <a:ln>
            <a:solidFill>
              <a:schemeClr val="tx1"/>
            </a:solidFill>
          </a:ln>
        </p:spPr>
        <p:txBody>
          <a:bodyPr wrap="square" rtlCol="0">
            <a:spAutoFit/>
          </a:bodyPr>
          <a:lstStyle/>
          <a:p>
            <a:r>
              <a:rPr kumimoji="1" lang="ja-JP" altLang="en-US" dirty="0" smtClean="0"/>
              <a:t>●年齢・経験に関係なく約６０％は入場後１週間以内の</a:t>
            </a:r>
            <a:endParaRPr kumimoji="1" lang="en-US" altLang="ja-JP" dirty="0" smtClean="0"/>
          </a:p>
          <a:p>
            <a:r>
              <a:rPr lang="ja-JP" altLang="en-US" dirty="0"/>
              <a:t>　</a:t>
            </a:r>
            <a:r>
              <a:rPr lang="ja-JP" altLang="en-US" dirty="0" smtClean="0"/>
              <a:t>　</a:t>
            </a:r>
            <a:r>
              <a:rPr kumimoji="1" lang="ja-JP" altLang="en-US" dirty="0" smtClean="0"/>
              <a:t>作業員に発生している</a:t>
            </a:r>
            <a:endParaRPr kumimoji="1" lang="en-US" altLang="ja-JP" dirty="0" smtClean="0"/>
          </a:p>
          <a:p>
            <a:endParaRPr lang="en-US" altLang="ja-JP" dirty="0" smtClean="0"/>
          </a:p>
          <a:p>
            <a:r>
              <a:rPr lang="ja-JP" altLang="en-US" dirty="0" smtClean="0"/>
              <a:t>●要因の約９０％が不安全行動に起因する</a:t>
            </a:r>
            <a:endParaRPr kumimoji="1" lang="ja-JP" altLang="en-US" dirty="0"/>
          </a:p>
        </p:txBody>
      </p:sp>
      <p:sp>
        <p:nvSpPr>
          <p:cNvPr id="5" name="テキスト ボックス 4"/>
          <p:cNvSpPr txBox="1"/>
          <p:nvPr/>
        </p:nvSpPr>
        <p:spPr>
          <a:xfrm>
            <a:off x="539552" y="3450053"/>
            <a:ext cx="1872208" cy="369332"/>
          </a:xfrm>
          <a:prstGeom prst="rect">
            <a:avLst/>
          </a:prstGeom>
          <a:solidFill>
            <a:srgbClr val="002060"/>
          </a:solidFill>
        </p:spPr>
        <p:txBody>
          <a:bodyPr wrap="square" rtlCol="0">
            <a:spAutoFit/>
          </a:bodyPr>
          <a:lstStyle/>
          <a:p>
            <a:pPr algn="ctr"/>
            <a:r>
              <a:rPr kumimoji="1" lang="ja-JP" altLang="en-US" dirty="0" smtClean="0">
                <a:solidFill>
                  <a:schemeClr val="bg1"/>
                </a:solidFill>
              </a:rPr>
              <a:t>主な原因</a:t>
            </a:r>
            <a:endParaRPr kumimoji="1" lang="ja-JP" altLang="en-US" dirty="0">
              <a:solidFill>
                <a:schemeClr val="bg1"/>
              </a:solidFill>
            </a:endParaRPr>
          </a:p>
        </p:txBody>
      </p:sp>
      <p:sp>
        <p:nvSpPr>
          <p:cNvPr id="7" name="テキスト ボックス 6"/>
          <p:cNvSpPr txBox="1"/>
          <p:nvPr/>
        </p:nvSpPr>
        <p:spPr>
          <a:xfrm>
            <a:off x="3146444" y="2906599"/>
            <a:ext cx="5746036" cy="2585323"/>
          </a:xfrm>
          <a:prstGeom prst="rect">
            <a:avLst/>
          </a:prstGeom>
          <a:noFill/>
          <a:ln>
            <a:solidFill>
              <a:schemeClr val="tx1"/>
            </a:solidFill>
          </a:ln>
        </p:spPr>
        <p:txBody>
          <a:bodyPr wrap="square" rtlCol="0">
            <a:spAutoFit/>
          </a:bodyPr>
          <a:lstStyle/>
          <a:p>
            <a:r>
              <a:rPr kumimoji="1" lang="ja-JP" altLang="en-US" dirty="0" smtClean="0"/>
              <a:t>●ベテランでも入場１週間は、注意することが多く注意力が分散・低下する</a:t>
            </a:r>
            <a:endParaRPr kumimoji="1" lang="en-US" altLang="ja-JP" dirty="0" smtClean="0"/>
          </a:p>
          <a:p>
            <a:endParaRPr lang="en-US" altLang="ja-JP" dirty="0" smtClean="0"/>
          </a:p>
          <a:p>
            <a:r>
              <a:rPr lang="ja-JP" altLang="en-US" dirty="0" smtClean="0"/>
              <a:t>●雇用主の教育不足</a:t>
            </a:r>
            <a:endParaRPr lang="en-US" altLang="ja-JP" dirty="0" smtClean="0"/>
          </a:p>
          <a:p>
            <a:r>
              <a:rPr lang="ja-JP" altLang="en-US" dirty="0" smtClean="0"/>
              <a:t>（雇入れ時、作業内容変更時・安衛則３５条）</a:t>
            </a:r>
            <a:endParaRPr lang="en-US" altLang="ja-JP" dirty="0" smtClean="0"/>
          </a:p>
          <a:p>
            <a:endParaRPr kumimoji="1" lang="en-US" altLang="ja-JP" dirty="0" smtClean="0"/>
          </a:p>
          <a:p>
            <a:r>
              <a:rPr kumimoji="1" lang="ja-JP" altLang="en-US" dirty="0" smtClean="0"/>
              <a:t>●新規入場時教育は、内容が多すぎて覚えられない。</a:t>
            </a:r>
            <a:endParaRPr kumimoji="1" lang="en-US" altLang="ja-JP" dirty="0" smtClean="0"/>
          </a:p>
          <a:p>
            <a:endParaRPr lang="en-US" altLang="ja-JP" dirty="0" smtClean="0"/>
          </a:p>
          <a:p>
            <a:r>
              <a:rPr lang="ja-JP" altLang="en-US" dirty="0" smtClean="0"/>
              <a:t>●「自分の身は自分で守る」という意識の欠如</a:t>
            </a:r>
            <a:endParaRPr kumimoji="1" lang="ja-JP" altLang="en-US" dirty="0"/>
          </a:p>
        </p:txBody>
      </p:sp>
      <p:sp>
        <p:nvSpPr>
          <p:cNvPr id="8" name="右矢印 7"/>
          <p:cNvSpPr/>
          <p:nvPr/>
        </p:nvSpPr>
        <p:spPr>
          <a:xfrm>
            <a:off x="2519772" y="1946449"/>
            <a:ext cx="504056" cy="350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2519772" y="3450053"/>
            <a:ext cx="504056" cy="350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2" name="Picture 2" descr="http://172.31.4.21/content/kakubumon/doboku/genba-powerup-item/html/natsumi_illustration/01/01-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426"/>
          <a:stretch/>
        </p:blipFill>
        <p:spPr bwMode="auto">
          <a:xfrm>
            <a:off x="892700" y="4953657"/>
            <a:ext cx="1165912" cy="1763914"/>
          </a:xfrm>
          <a:prstGeom prst="rect">
            <a:avLst/>
          </a:prstGeom>
          <a:noFill/>
          <a:extLst>
            <a:ext uri="{909E8E84-426E-40DD-AFC4-6F175D3DCCD1}">
              <a14:hiddenFill xmlns:a14="http://schemas.microsoft.com/office/drawing/2010/main">
                <a:solidFill>
                  <a:srgbClr val="FFFFFF"/>
                </a:solidFill>
              </a14:hiddenFill>
            </a:ext>
          </a:extLst>
        </p:spPr>
      </p:pic>
      <p:sp>
        <p:nvSpPr>
          <p:cNvPr id="6" name="雲形吹き出し 5"/>
          <p:cNvSpPr/>
          <p:nvPr/>
        </p:nvSpPr>
        <p:spPr>
          <a:xfrm>
            <a:off x="1979712" y="4271268"/>
            <a:ext cx="864096" cy="525884"/>
          </a:xfrm>
          <a:prstGeom prst="cloudCallout">
            <a:avLst>
              <a:gd name="adj1" fmla="val -69209"/>
              <a:gd name="adj2" fmla="val 9193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雲形吹き出し 12"/>
          <p:cNvSpPr/>
          <p:nvPr/>
        </p:nvSpPr>
        <p:spPr>
          <a:xfrm>
            <a:off x="2131030" y="4953657"/>
            <a:ext cx="864096" cy="728375"/>
          </a:xfrm>
          <a:prstGeom prst="cloudCallout">
            <a:avLst>
              <a:gd name="adj1" fmla="val -73240"/>
              <a:gd name="adj2" fmla="val 3261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雲形吹き出し 13"/>
          <p:cNvSpPr/>
          <p:nvPr/>
        </p:nvSpPr>
        <p:spPr>
          <a:xfrm flipH="1">
            <a:off x="165067" y="4192280"/>
            <a:ext cx="870988" cy="728375"/>
          </a:xfrm>
          <a:prstGeom prst="cloudCallout">
            <a:avLst>
              <a:gd name="adj1" fmla="val -64170"/>
              <a:gd name="adj2" fmla="val 7206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058612" y="4391231"/>
            <a:ext cx="785196" cy="276999"/>
          </a:xfrm>
          <a:prstGeom prst="rect">
            <a:avLst/>
          </a:prstGeom>
          <a:noFill/>
        </p:spPr>
        <p:txBody>
          <a:bodyPr wrap="square" rtlCol="0">
            <a:spAutoFit/>
          </a:bodyPr>
          <a:lstStyle/>
          <a:p>
            <a:r>
              <a:rPr kumimoji="1" lang="ja-JP" altLang="en-US" sz="1200" dirty="0" smtClean="0"/>
              <a:t>通路は</a:t>
            </a:r>
            <a:endParaRPr kumimoji="1" lang="ja-JP" altLang="en-US" sz="1200" dirty="0"/>
          </a:p>
        </p:txBody>
      </p:sp>
      <p:sp>
        <p:nvSpPr>
          <p:cNvPr id="16" name="テキスト ボックス 15"/>
          <p:cNvSpPr txBox="1"/>
          <p:nvPr/>
        </p:nvSpPr>
        <p:spPr>
          <a:xfrm>
            <a:off x="2202628" y="5078799"/>
            <a:ext cx="785196" cy="461665"/>
          </a:xfrm>
          <a:prstGeom prst="rect">
            <a:avLst/>
          </a:prstGeom>
          <a:noFill/>
        </p:spPr>
        <p:txBody>
          <a:bodyPr wrap="square" rtlCol="0">
            <a:spAutoFit/>
          </a:bodyPr>
          <a:lstStyle/>
          <a:p>
            <a:r>
              <a:rPr lang="ja-JP" altLang="en-US" sz="1200" dirty="0" smtClean="0"/>
              <a:t>危険</a:t>
            </a:r>
            <a:endParaRPr lang="en-US" altLang="ja-JP" sz="1200" dirty="0" smtClean="0"/>
          </a:p>
          <a:p>
            <a:r>
              <a:rPr lang="ja-JP" altLang="en-US" sz="1200" dirty="0" smtClean="0"/>
              <a:t>箇所</a:t>
            </a:r>
            <a:r>
              <a:rPr lang="ja-JP" altLang="en-US" sz="1200" dirty="0"/>
              <a:t>は</a:t>
            </a:r>
            <a:endParaRPr kumimoji="1" lang="ja-JP" altLang="en-US" sz="1200" dirty="0"/>
          </a:p>
        </p:txBody>
      </p:sp>
      <p:sp>
        <p:nvSpPr>
          <p:cNvPr id="17" name="テキスト ボックス 16"/>
          <p:cNvSpPr txBox="1"/>
          <p:nvPr/>
        </p:nvSpPr>
        <p:spPr>
          <a:xfrm>
            <a:off x="251520" y="4376137"/>
            <a:ext cx="785196" cy="276999"/>
          </a:xfrm>
          <a:prstGeom prst="rect">
            <a:avLst/>
          </a:prstGeom>
          <a:noFill/>
        </p:spPr>
        <p:txBody>
          <a:bodyPr wrap="square" rtlCol="0">
            <a:spAutoFit/>
          </a:bodyPr>
          <a:lstStyle/>
          <a:p>
            <a:r>
              <a:rPr lang="ja-JP" altLang="en-US" sz="1200" dirty="0"/>
              <a:t>手順</a:t>
            </a:r>
            <a:r>
              <a:rPr kumimoji="1" lang="ja-JP" altLang="en-US" sz="1200" dirty="0" smtClean="0"/>
              <a:t>は</a:t>
            </a:r>
            <a:endParaRPr kumimoji="1" lang="ja-JP" altLang="en-US" sz="1200" dirty="0"/>
          </a:p>
        </p:txBody>
      </p:sp>
      <p:sp>
        <p:nvSpPr>
          <p:cNvPr id="18" name="雲形吹き出し 17"/>
          <p:cNvSpPr/>
          <p:nvPr/>
        </p:nvSpPr>
        <p:spPr>
          <a:xfrm flipH="1">
            <a:off x="79789" y="5059033"/>
            <a:ext cx="841753" cy="728375"/>
          </a:xfrm>
          <a:prstGeom prst="cloudCallout">
            <a:avLst>
              <a:gd name="adj1" fmla="val -73240"/>
              <a:gd name="adj2" fmla="val 3261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65067" y="5199583"/>
            <a:ext cx="785196" cy="461665"/>
          </a:xfrm>
          <a:prstGeom prst="rect">
            <a:avLst/>
          </a:prstGeom>
          <a:noFill/>
        </p:spPr>
        <p:txBody>
          <a:bodyPr wrap="square" rtlCol="0">
            <a:spAutoFit/>
          </a:bodyPr>
          <a:lstStyle/>
          <a:p>
            <a:r>
              <a:rPr lang="ja-JP" altLang="en-US" sz="1200" dirty="0"/>
              <a:t>休憩所</a:t>
            </a:r>
            <a:endParaRPr lang="en-US" altLang="ja-JP" sz="1200" dirty="0" smtClean="0"/>
          </a:p>
          <a:p>
            <a:r>
              <a:rPr lang="ja-JP" altLang="en-US" sz="1200" dirty="0"/>
              <a:t>トイレ</a:t>
            </a:r>
            <a:r>
              <a:rPr lang="ja-JP" altLang="en-US" sz="1200" dirty="0" smtClean="0"/>
              <a:t>は</a:t>
            </a:r>
            <a:endParaRPr kumimoji="1" lang="ja-JP" altLang="en-US" sz="1200" dirty="0"/>
          </a:p>
        </p:txBody>
      </p:sp>
      <p:sp>
        <p:nvSpPr>
          <p:cNvPr id="20" name="雲形吹き出し 19"/>
          <p:cNvSpPr/>
          <p:nvPr/>
        </p:nvSpPr>
        <p:spPr>
          <a:xfrm>
            <a:off x="1061026" y="4077072"/>
            <a:ext cx="864096" cy="525884"/>
          </a:xfrm>
          <a:prstGeom prst="cloudCallout">
            <a:avLst>
              <a:gd name="adj1" fmla="val 331"/>
              <a:gd name="adj2" fmla="val 1217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070253" y="4177543"/>
            <a:ext cx="853051" cy="276999"/>
          </a:xfrm>
          <a:prstGeom prst="rect">
            <a:avLst/>
          </a:prstGeom>
          <a:noFill/>
        </p:spPr>
        <p:txBody>
          <a:bodyPr wrap="square" rtlCol="0">
            <a:spAutoFit/>
          </a:bodyPr>
          <a:lstStyle/>
          <a:p>
            <a:r>
              <a:rPr lang="ja-JP" altLang="en-US" sz="1200" dirty="0"/>
              <a:t>作業条件</a:t>
            </a:r>
            <a:endParaRPr kumimoji="1" lang="ja-JP" altLang="en-US" sz="1200" dirty="0"/>
          </a:p>
        </p:txBody>
      </p:sp>
    </p:spTree>
    <p:extLst>
      <p:ext uri="{BB962C8B-B14F-4D97-AF65-F5344CB8AC3E}">
        <p14:creationId xmlns:p14="http://schemas.microsoft.com/office/powerpoint/2010/main" val="4196106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487016"/>
            <a:ext cx="4716356" cy="584775"/>
          </a:xfrm>
          <a:prstGeom prst="rect">
            <a:avLst/>
          </a:prstGeom>
        </p:spPr>
        <p:txBody>
          <a:bodyPr wrap="none">
            <a:spAutoFit/>
          </a:bodyPr>
          <a:lstStyle/>
          <a:p>
            <a:pPr fontAlgn="ctr"/>
            <a:r>
              <a:rPr lang="ja-JP" altLang="en-US" sz="3200" b="1" dirty="0">
                <a:solidFill>
                  <a:srgbClr val="0070C0"/>
                </a:solidFill>
                <a:latin typeface="HG創英角ﾎﾟｯﾌﾟ体" panose="040B0A09000000000000" pitchFamily="49" charset="-128"/>
                <a:ea typeface="HG創英角ﾎﾟｯﾌﾟ体" panose="040B0A09000000000000" pitchFamily="49" charset="-128"/>
              </a:rPr>
              <a:t>３．作業員のみなさんへ</a:t>
            </a:r>
            <a:endParaRPr lang="en-US" altLang="ja-JP" sz="3200" b="1" dirty="0">
              <a:solidFill>
                <a:srgbClr val="0070C0"/>
              </a:solidFill>
              <a:latin typeface="HG創英角ﾎﾟｯﾌﾟ体" panose="040B0A09000000000000" pitchFamily="49" charset="-128"/>
              <a:ea typeface="HG創英角ﾎﾟｯﾌﾟ体" panose="040B0A09000000000000" pitchFamily="49" charset="-128"/>
            </a:endParaRPr>
          </a:p>
        </p:txBody>
      </p:sp>
      <p:sp>
        <p:nvSpPr>
          <p:cNvPr id="3" name="テキスト ボックス 2"/>
          <p:cNvSpPr txBox="1"/>
          <p:nvPr/>
        </p:nvSpPr>
        <p:spPr>
          <a:xfrm>
            <a:off x="251520" y="1196752"/>
            <a:ext cx="8765993" cy="5324535"/>
          </a:xfrm>
          <a:prstGeom prst="rect">
            <a:avLst/>
          </a:prstGeom>
          <a:noFill/>
        </p:spPr>
        <p:txBody>
          <a:bodyPr wrap="square" rtlCol="0">
            <a:spAutoFit/>
          </a:bodyPr>
          <a:lstStyle/>
          <a:p>
            <a:r>
              <a:rPr kumimoji="1" lang="ja-JP" altLang="en-US" sz="2800" dirty="0" smtClean="0">
                <a:solidFill>
                  <a:srgbClr val="C00000"/>
                </a:solidFill>
              </a:rPr>
              <a:t>（１）安全活動とは</a:t>
            </a:r>
            <a:endParaRPr kumimoji="1" lang="en-US" altLang="ja-JP" sz="2800" dirty="0" smtClean="0">
              <a:solidFill>
                <a:srgbClr val="C00000"/>
              </a:solidFill>
            </a:endParaRPr>
          </a:p>
          <a:p>
            <a:r>
              <a:rPr lang="ja-JP" altLang="en-US" sz="2400" dirty="0">
                <a:solidFill>
                  <a:schemeClr val="bg1"/>
                </a:solidFill>
              </a:rPr>
              <a:t>　</a:t>
            </a:r>
            <a:r>
              <a:rPr lang="ja-JP" altLang="en-US" sz="2400" dirty="0" smtClean="0">
                <a:solidFill>
                  <a:schemeClr val="bg1"/>
                </a:solidFill>
              </a:rPr>
              <a:t>　　東洋建設の現場でのみなさんの仕事は</a:t>
            </a:r>
            <a:endParaRPr lang="en-US" altLang="ja-JP" sz="2400" dirty="0" smtClean="0">
              <a:solidFill>
                <a:schemeClr val="bg1"/>
              </a:solidFill>
            </a:endParaRPr>
          </a:p>
          <a:p>
            <a:r>
              <a:rPr kumimoji="1" lang="ja-JP" altLang="en-US" sz="2400" dirty="0"/>
              <a:t>　</a:t>
            </a:r>
            <a:r>
              <a:rPr kumimoji="1" lang="ja-JP" altLang="en-US" sz="2400" dirty="0" smtClean="0"/>
              <a:t>①毎日ケガや病気をしないで帰宅すること</a:t>
            </a:r>
            <a:endParaRPr kumimoji="1" lang="en-US" altLang="ja-JP" sz="2400" dirty="0" smtClean="0"/>
          </a:p>
          <a:p>
            <a:r>
              <a:rPr lang="ja-JP" altLang="en-US" sz="2400" dirty="0"/>
              <a:t>　</a:t>
            </a:r>
            <a:r>
              <a:rPr lang="ja-JP" altLang="en-US" sz="2400" dirty="0" smtClean="0"/>
              <a:t>②無事故で良いものを期日までにつくることです</a:t>
            </a:r>
            <a:endParaRPr lang="en-US" altLang="ja-JP" sz="2400" dirty="0" smtClean="0"/>
          </a:p>
          <a:p>
            <a:endParaRPr kumimoji="1" lang="en-US" altLang="ja-JP" sz="2400" dirty="0"/>
          </a:p>
          <a:p>
            <a:r>
              <a:rPr lang="ja-JP" altLang="en-US" sz="2400" dirty="0" smtClean="0"/>
              <a:t>　　　でも、「建設業の現場は危険の芽で一杯」です</a:t>
            </a:r>
            <a:endParaRPr lang="en-US" altLang="ja-JP" sz="2400" dirty="0" smtClean="0"/>
          </a:p>
          <a:p>
            <a:endParaRPr lang="en-US" altLang="ja-JP" sz="2400" dirty="0"/>
          </a:p>
          <a:p>
            <a:r>
              <a:rPr lang="ja-JP" altLang="en-US" sz="2400" dirty="0" smtClean="0"/>
              <a:t>　　　安全活動とは東洋建設と皆さんが一体となって“ケガ</a:t>
            </a:r>
            <a:endParaRPr lang="en-US" altLang="ja-JP" sz="2400" dirty="0" smtClean="0"/>
          </a:p>
          <a:p>
            <a:r>
              <a:rPr lang="ja-JP" altLang="en-US" sz="2400" dirty="0"/>
              <a:t>　</a:t>
            </a:r>
            <a:r>
              <a:rPr lang="ja-JP" altLang="en-US" sz="2400" dirty="0" smtClean="0"/>
              <a:t>　　をしない・させない”ために現場にある危険の芽を根気</a:t>
            </a:r>
            <a:endParaRPr lang="en-US" altLang="ja-JP" sz="2400" dirty="0" smtClean="0"/>
          </a:p>
          <a:p>
            <a:r>
              <a:rPr lang="ja-JP" altLang="en-US" sz="2400" dirty="0"/>
              <a:t>　</a:t>
            </a:r>
            <a:r>
              <a:rPr lang="ja-JP" altLang="en-US" sz="2400" dirty="0" smtClean="0"/>
              <a:t>　　よく摘み取る活動です。</a:t>
            </a:r>
            <a:endParaRPr lang="en-US" altLang="ja-JP" sz="2400" dirty="0" smtClean="0"/>
          </a:p>
          <a:p>
            <a:r>
              <a:rPr kumimoji="1" lang="ja-JP" altLang="en-US" sz="2400" dirty="0" smtClean="0"/>
              <a:t>　　　</a:t>
            </a:r>
            <a:endParaRPr kumimoji="1" lang="en-US" altLang="ja-JP" sz="2400" dirty="0" smtClean="0"/>
          </a:p>
          <a:p>
            <a:r>
              <a:rPr lang="ja-JP" altLang="en-US" sz="2400" dirty="0"/>
              <a:t>　</a:t>
            </a:r>
            <a:r>
              <a:rPr lang="ja-JP" altLang="en-US" sz="2400" dirty="0" smtClean="0"/>
              <a:t>　　</a:t>
            </a:r>
            <a:r>
              <a:rPr kumimoji="1" lang="ja-JP" altLang="en-US" sz="2400" dirty="0" smtClean="0"/>
              <a:t>事故・労働災害ゼロは東洋建設が与えてくれるもので</a:t>
            </a:r>
            <a:endParaRPr kumimoji="1" lang="en-US" altLang="ja-JP" sz="2400" dirty="0" smtClean="0"/>
          </a:p>
          <a:p>
            <a:r>
              <a:rPr lang="ja-JP" altLang="en-US" sz="2400" dirty="0"/>
              <a:t>　</a:t>
            </a:r>
            <a:r>
              <a:rPr lang="ja-JP" altLang="en-US" sz="2400" dirty="0" smtClean="0"/>
              <a:t>　　</a:t>
            </a:r>
            <a:r>
              <a:rPr kumimoji="1" lang="ja-JP" altLang="en-US" sz="2400" dirty="0" smtClean="0"/>
              <a:t>はありません。</a:t>
            </a:r>
            <a:endParaRPr kumimoji="1" lang="en-US" altLang="ja-JP" sz="2400" dirty="0" smtClean="0"/>
          </a:p>
          <a:p>
            <a:r>
              <a:rPr lang="ja-JP" altLang="en-US" sz="2400" dirty="0"/>
              <a:t>　</a:t>
            </a:r>
            <a:r>
              <a:rPr lang="ja-JP" altLang="en-US" sz="2400" dirty="0" smtClean="0"/>
              <a:t>　　</a:t>
            </a:r>
            <a:r>
              <a:rPr kumimoji="1" lang="ja-JP" altLang="en-US" sz="2400" dirty="0" smtClean="0"/>
              <a:t>みなさん自身が築き上げ、勝ち取るものです。</a:t>
            </a:r>
            <a:endParaRPr kumimoji="1" lang="ja-JP" altLang="en-US" sz="2400" dirty="0"/>
          </a:p>
        </p:txBody>
      </p:sp>
      <p:pic>
        <p:nvPicPr>
          <p:cNvPr id="6146" name="Picture 2" descr="http://172.31.4.21/content/kakubumon/doboku/genba-powerup-item/html/natsumi_illustration/31/3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32656"/>
            <a:ext cx="259228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172.31.4.21/content/kakubumon/doboku/genba-powerup-item/html/natsumi_illustration/09/09-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226"/>
          <a:stretch/>
        </p:blipFill>
        <p:spPr bwMode="auto">
          <a:xfrm>
            <a:off x="5940152" y="404664"/>
            <a:ext cx="745632"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691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9" y="404664"/>
            <a:ext cx="8562000" cy="4770537"/>
          </a:xfrm>
          <a:prstGeom prst="rect">
            <a:avLst/>
          </a:prstGeom>
        </p:spPr>
        <p:txBody>
          <a:bodyPr wrap="square">
            <a:spAutoFit/>
          </a:bodyPr>
          <a:lstStyle/>
          <a:p>
            <a:r>
              <a:rPr lang="ja-JP" altLang="en-US" sz="2800" dirty="0" smtClean="0">
                <a:solidFill>
                  <a:srgbClr val="C00000"/>
                </a:solidFill>
              </a:rPr>
              <a:t>（２）安全のルールを守る</a:t>
            </a:r>
            <a:endParaRPr lang="en-US" altLang="ja-JP" sz="2800" dirty="0" smtClean="0">
              <a:solidFill>
                <a:srgbClr val="C00000"/>
              </a:solidFill>
            </a:endParaRPr>
          </a:p>
          <a:p>
            <a:r>
              <a:rPr lang="ja-JP" altLang="en-US" sz="2400" dirty="0" smtClean="0"/>
              <a:t>　東洋建設の現場では、東洋建設の職員を含めて全員が守る</a:t>
            </a:r>
            <a:endParaRPr lang="en-US" altLang="ja-JP" sz="2400" dirty="0" smtClean="0"/>
          </a:p>
          <a:p>
            <a:r>
              <a:rPr lang="ja-JP" altLang="en-US" sz="2400" dirty="0" smtClean="0"/>
              <a:t>　ルール（決まり）があります。</a:t>
            </a:r>
            <a:endParaRPr lang="en-US" altLang="ja-JP" sz="2400" dirty="0" smtClean="0"/>
          </a:p>
          <a:p>
            <a:r>
              <a:rPr lang="ja-JP" altLang="en-US" sz="2400" dirty="0" smtClean="0"/>
              <a:t>　</a:t>
            </a:r>
            <a:endParaRPr lang="en-US" altLang="ja-JP" sz="2400" dirty="0" smtClean="0"/>
          </a:p>
          <a:p>
            <a:r>
              <a:rPr lang="ja-JP" altLang="en-US" sz="2400" dirty="0"/>
              <a:t>　</a:t>
            </a:r>
            <a:r>
              <a:rPr lang="ja-JP" altLang="en-US" sz="2400" dirty="0" smtClean="0"/>
              <a:t>東洋建設のルールと皆さんの会社のルールが異なっている</a:t>
            </a:r>
            <a:endParaRPr lang="en-US" altLang="ja-JP" sz="2400" dirty="0" smtClean="0"/>
          </a:p>
          <a:p>
            <a:r>
              <a:rPr lang="ja-JP" altLang="en-US" sz="2400" dirty="0"/>
              <a:t>　</a:t>
            </a:r>
            <a:r>
              <a:rPr lang="ja-JP" altLang="en-US" sz="2400" dirty="0" smtClean="0"/>
              <a:t>場合は、東洋建設のルールに従っていただきます</a:t>
            </a:r>
            <a:endParaRPr lang="en-US" altLang="ja-JP" sz="2400" dirty="0" smtClean="0"/>
          </a:p>
          <a:p>
            <a:r>
              <a:rPr lang="ja-JP" altLang="en-US" sz="2400" dirty="0" smtClean="0"/>
              <a:t>　　</a:t>
            </a:r>
            <a:endParaRPr lang="en-US" altLang="ja-JP" sz="2400" dirty="0" smtClean="0"/>
          </a:p>
          <a:p>
            <a:r>
              <a:rPr lang="ja-JP" altLang="en-US" sz="2400" dirty="0" smtClean="0"/>
              <a:t>　このルールによって全員の安全が保たれています</a:t>
            </a:r>
            <a:endParaRPr lang="en-US" altLang="ja-JP" sz="2400" dirty="0" smtClean="0"/>
          </a:p>
          <a:p>
            <a:endParaRPr lang="en-US" altLang="ja-JP" sz="2400" dirty="0" smtClean="0"/>
          </a:p>
          <a:p>
            <a:r>
              <a:rPr lang="ja-JP" altLang="en-US" sz="2400" dirty="0" smtClean="0"/>
              <a:t>　厳しいようですが、全員の安全を保つため、この</a:t>
            </a:r>
            <a:r>
              <a:rPr lang="ja-JP" altLang="en-US" sz="2400" u="sng" dirty="0" smtClean="0">
                <a:solidFill>
                  <a:srgbClr val="C00000"/>
                </a:solidFill>
              </a:rPr>
              <a:t>ルールを守れ</a:t>
            </a:r>
            <a:endParaRPr lang="en-US" altLang="ja-JP" sz="2400" u="sng" dirty="0" smtClean="0">
              <a:solidFill>
                <a:srgbClr val="C00000"/>
              </a:solidFill>
            </a:endParaRPr>
          </a:p>
          <a:p>
            <a:r>
              <a:rPr lang="ja-JP" altLang="en-US" sz="2400" u="sng" dirty="0">
                <a:solidFill>
                  <a:srgbClr val="C00000"/>
                </a:solidFill>
              </a:rPr>
              <a:t>　</a:t>
            </a:r>
            <a:r>
              <a:rPr lang="ja-JP" altLang="en-US" sz="2400" u="sng" dirty="0" smtClean="0">
                <a:solidFill>
                  <a:srgbClr val="C00000"/>
                </a:solidFill>
              </a:rPr>
              <a:t>ない方には、現場から退場していただきます</a:t>
            </a:r>
            <a:endParaRPr lang="en-US" altLang="ja-JP" sz="2400" u="sng" dirty="0">
              <a:solidFill>
                <a:srgbClr val="C00000"/>
              </a:solidFill>
            </a:endParaRPr>
          </a:p>
          <a:p>
            <a:endParaRPr lang="en-US" altLang="ja-JP" dirty="0" smtClean="0"/>
          </a:p>
          <a:p>
            <a:endParaRPr lang="en-US" altLang="ja-JP" dirty="0">
              <a:solidFill>
                <a:schemeClr val="bg1"/>
              </a:solidFill>
            </a:endParaRPr>
          </a:p>
        </p:txBody>
      </p:sp>
      <p:pic>
        <p:nvPicPr>
          <p:cNvPr id="3" name="図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3211" y="4591312"/>
            <a:ext cx="1877261" cy="2078048"/>
          </a:xfrm>
          <a:prstGeom prst="rect">
            <a:avLst/>
          </a:prstGeom>
        </p:spPr>
      </p:pic>
      <p:pic>
        <p:nvPicPr>
          <p:cNvPr id="4" name="図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07551" y="4840090"/>
            <a:ext cx="2096697" cy="1685254"/>
          </a:xfrm>
          <a:prstGeom prst="rect">
            <a:avLst/>
          </a:prstGeom>
        </p:spPr>
      </p:pic>
      <p:pic>
        <p:nvPicPr>
          <p:cNvPr id="5" name="図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2973" y="4886858"/>
            <a:ext cx="2454811" cy="1836199"/>
          </a:xfrm>
          <a:prstGeom prst="rect">
            <a:avLst/>
          </a:prstGeom>
        </p:spPr>
      </p:pic>
      <p:pic>
        <p:nvPicPr>
          <p:cNvPr id="6" name="図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71800" y="4881550"/>
            <a:ext cx="1856827" cy="1715802"/>
          </a:xfrm>
          <a:prstGeom prst="rect">
            <a:avLst/>
          </a:prstGeom>
        </p:spPr>
      </p:pic>
    </p:spTree>
    <p:extLst>
      <p:ext uri="{BB962C8B-B14F-4D97-AF65-F5344CB8AC3E}">
        <p14:creationId xmlns:p14="http://schemas.microsoft.com/office/powerpoint/2010/main" val="1225718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67544" y="796047"/>
            <a:ext cx="5952270" cy="584775"/>
          </a:xfrm>
          <a:prstGeom prst="rect">
            <a:avLst/>
          </a:prstGeom>
        </p:spPr>
        <p:txBody>
          <a:bodyPr wrap="none">
            <a:spAutoFit/>
          </a:bodyPr>
          <a:lstStyle/>
          <a:p>
            <a:pPr fontAlgn="ctr"/>
            <a:r>
              <a:rPr lang="ja-JP" altLang="en-US" sz="3200" b="1" dirty="0">
                <a:solidFill>
                  <a:srgbClr val="0070C0"/>
                </a:solidFill>
                <a:latin typeface="HG創英角ﾎﾟｯﾌﾟ体" panose="040B0A09000000000000" pitchFamily="49" charset="-128"/>
                <a:ea typeface="HG創英角ﾎﾟｯﾌﾟ体" panose="040B0A09000000000000" pitchFamily="49" charset="-128"/>
              </a:rPr>
              <a:t>４．東洋建設の現場でのルール</a:t>
            </a:r>
          </a:p>
        </p:txBody>
      </p:sp>
      <p:sp>
        <p:nvSpPr>
          <p:cNvPr id="6" name="テキスト ボックス 5"/>
          <p:cNvSpPr txBox="1"/>
          <p:nvPr/>
        </p:nvSpPr>
        <p:spPr>
          <a:xfrm>
            <a:off x="251520" y="1628800"/>
            <a:ext cx="4104456" cy="4216539"/>
          </a:xfrm>
          <a:prstGeom prst="rect">
            <a:avLst/>
          </a:prstGeom>
          <a:noFill/>
        </p:spPr>
        <p:txBody>
          <a:bodyPr wrap="square" rtlCol="0">
            <a:spAutoFit/>
          </a:bodyPr>
          <a:lstStyle/>
          <a:p>
            <a:r>
              <a:rPr kumimoji="1" lang="ja-JP" altLang="en-US" sz="2800" dirty="0" smtClean="0">
                <a:solidFill>
                  <a:srgbClr val="C00000"/>
                </a:solidFill>
              </a:rPr>
              <a:t>（１）挨拶をしましょう</a:t>
            </a:r>
            <a:endParaRPr kumimoji="1" lang="en-US" altLang="ja-JP" sz="2800" dirty="0" smtClean="0">
              <a:solidFill>
                <a:srgbClr val="C00000"/>
              </a:solidFill>
            </a:endParaRPr>
          </a:p>
          <a:p>
            <a:r>
              <a:rPr lang="ja-JP" altLang="en-US" sz="2400" dirty="0"/>
              <a:t>　</a:t>
            </a:r>
            <a:r>
              <a:rPr lang="ja-JP" altLang="en-US" sz="2400" dirty="0" smtClean="0"/>
              <a:t>　</a:t>
            </a:r>
            <a:endParaRPr lang="en-US" altLang="ja-JP" sz="2400" dirty="0" smtClean="0"/>
          </a:p>
          <a:p>
            <a:r>
              <a:rPr lang="ja-JP" altLang="en-US" sz="2400" dirty="0"/>
              <a:t>　</a:t>
            </a:r>
            <a:r>
              <a:rPr lang="ja-JP" altLang="en-US" sz="2400" dirty="0" smtClean="0"/>
              <a:t>　同じ現場で働く仲間です。</a:t>
            </a:r>
            <a:endParaRPr lang="en-US" altLang="ja-JP" sz="2400" dirty="0" smtClean="0"/>
          </a:p>
          <a:p>
            <a:r>
              <a:rPr kumimoji="1" lang="ja-JP" altLang="en-US" sz="2400" dirty="0"/>
              <a:t>　</a:t>
            </a:r>
            <a:r>
              <a:rPr kumimoji="1" lang="ja-JP" altLang="en-US" sz="2400" dirty="0" smtClean="0"/>
              <a:t>　</a:t>
            </a:r>
            <a:endParaRPr kumimoji="1" lang="en-US" altLang="ja-JP" sz="2400" dirty="0" smtClean="0"/>
          </a:p>
          <a:p>
            <a:r>
              <a:rPr lang="ja-JP" altLang="en-US" sz="2400" dirty="0"/>
              <a:t>　</a:t>
            </a:r>
            <a:r>
              <a:rPr lang="ja-JP" altLang="en-US" sz="2400" dirty="0" smtClean="0"/>
              <a:t>　</a:t>
            </a:r>
            <a:r>
              <a:rPr kumimoji="1" lang="ja-JP" altLang="en-US" sz="2400" dirty="0" smtClean="0"/>
              <a:t>「おはよう」</a:t>
            </a:r>
            <a:endParaRPr kumimoji="1" lang="en-US" altLang="ja-JP" sz="2400" dirty="0" smtClean="0"/>
          </a:p>
          <a:p>
            <a:r>
              <a:rPr lang="ja-JP" altLang="en-US" sz="2400" dirty="0"/>
              <a:t>　</a:t>
            </a:r>
            <a:r>
              <a:rPr lang="ja-JP" altLang="en-US" sz="2400" dirty="0" smtClean="0"/>
              <a:t>　</a:t>
            </a:r>
            <a:endParaRPr lang="en-US" altLang="ja-JP" sz="2400" dirty="0" smtClean="0"/>
          </a:p>
          <a:p>
            <a:r>
              <a:rPr lang="en-US" altLang="ja-JP" sz="2400" dirty="0"/>
              <a:t> </a:t>
            </a:r>
            <a:r>
              <a:rPr lang="en-US" altLang="ja-JP" sz="2400" dirty="0" smtClean="0"/>
              <a:t>    </a:t>
            </a:r>
            <a:r>
              <a:rPr lang="ja-JP" altLang="en-US" sz="2400" dirty="0" smtClean="0"/>
              <a:t>「ありがとう」</a:t>
            </a:r>
            <a:endParaRPr lang="en-US" altLang="ja-JP" sz="2400" dirty="0" smtClean="0"/>
          </a:p>
          <a:p>
            <a:r>
              <a:rPr kumimoji="1" lang="ja-JP" altLang="en-US" sz="2400" dirty="0"/>
              <a:t>　</a:t>
            </a:r>
            <a:r>
              <a:rPr kumimoji="1" lang="ja-JP" altLang="en-US" sz="2400" dirty="0" smtClean="0"/>
              <a:t>　</a:t>
            </a:r>
            <a:endParaRPr kumimoji="1" lang="en-US" altLang="ja-JP" sz="2400" dirty="0" smtClean="0"/>
          </a:p>
          <a:p>
            <a:r>
              <a:rPr lang="en-US" altLang="ja-JP" sz="2400" dirty="0"/>
              <a:t> </a:t>
            </a:r>
            <a:r>
              <a:rPr lang="en-US" altLang="ja-JP" sz="2400" dirty="0" smtClean="0"/>
              <a:t>    </a:t>
            </a:r>
            <a:r>
              <a:rPr kumimoji="1" lang="ja-JP" altLang="en-US" sz="2400" dirty="0" smtClean="0"/>
              <a:t>「すみません」</a:t>
            </a:r>
            <a:endParaRPr kumimoji="1" lang="en-US" altLang="ja-JP" sz="2400" dirty="0" smtClean="0"/>
          </a:p>
          <a:p>
            <a:r>
              <a:rPr lang="ja-JP" altLang="en-US" sz="2400" dirty="0"/>
              <a:t>　</a:t>
            </a:r>
            <a:r>
              <a:rPr lang="ja-JP" altLang="en-US" sz="2400" dirty="0" smtClean="0"/>
              <a:t>　</a:t>
            </a:r>
            <a:endParaRPr lang="en-US" altLang="ja-JP" sz="2400" dirty="0" smtClean="0"/>
          </a:p>
          <a:p>
            <a:r>
              <a:rPr lang="en-US" altLang="ja-JP" sz="2400" dirty="0"/>
              <a:t> </a:t>
            </a:r>
            <a:r>
              <a:rPr lang="en-US" altLang="ja-JP" sz="2400" dirty="0" smtClean="0"/>
              <a:t>    </a:t>
            </a:r>
            <a:r>
              <a:rPr lang="ja-JP" altLang="en-US" sz="2400" dirty="0" smtClean="0"/>
              <a:t>「お疲れさま」</a:t>
            </a:r>
            <a:endParaRPr kumimoji="1" lang="ja-JP" altLang="en-US" sz="2400" dirty="0"/>
          </a:p>
        </p:txBody>
      </p:sp>
      <p:sp>
        <p:nvSpPr>
          <p:cNvPr id="8" name="右矢印 7"/>
          <p:cNvSpPr/>
          <p:nvPr/>
        </p:nvSpPr>
        <p:spPr>
          <a:xfrm>
            <a:off x="4368146" y="3744867"/>
            <a:ext cx="63590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297399" y="3379983"/>
            <a:ext cx="3456384" cy="1077218"/>
          </a:xfrm>
          <a:prstGeom prst="rect">
            <a:avLst/>
          </a:prstGeom>
          <a:noFill/>
        </p:spPr>
        <p:txBody>
          <a:bodyPr wrap="square" rtlCol="0">
            <a:spAutoFit/>
          </a:bodyPr>
          <a:lstStyle/>
          <a:p>
            <a:r>
              <a:rPr kumimoji="1" lang="ja-JP" altLang="en-US" sz="3200" dirty="0" smtClean="0"/>
              <a:t>気軽に、元気に</a:t>
            </a:r>
            <a:endParaRPr kumimoji="1" lang="en-US" altLang="ja-JP" sz="3200" dirty="0" smtClean="0"/>
          </a:p>
          <a:p>
            <a:r>
              <a:rPr kumimoji="1" lang="ja-JP" altLang="en-US" sz="3200" dirty="0" smtClean="0"/>
              <a:t>挨拶しましょう</a:t>
            </a:r>
            <a:r>
              <a:rPr kumimoji="1" lang="en-US" altLang="ja-JP" sz="3200" dirty="0" smtClean="0"/>
              <a:t>!</a:t>
            </a:r>
            <a:endParaRPr kumimoji="1" lang="ja-JP" altLang="en-US" sz="3200" dirty="0"/>
          </a:p>
        </p:txBody>
      </p:sp>
      <p:sp>
        <p:nvSpPr>
          <p:cNvPr id="3" name="テキスト ボックス 2"/>
          <p:cNvSpPr txBox="1"/>
          <p:nvPr/>
        </p:nvSpPr>
        <p:spPr>
          <a:xfrm rot="20903198">
            <a:off x="6338938" y="1731527"/>
            <a:ext cx="1440160" cy="369332"/>
          </a:xfrm>
          <a:prstGeom prst="rect">
            <a:avLst/>
          </a:prstGeom>
          <a:noFill/>
        </p:spPr>
        <p:txBody>
          <a:bodyPr wrap="square" rtlCol="0">
            <a:spAutoFit/>
          </a:bodyPr>
          <a:lstStyle/>
          <a:p>
            <a:pPr algn="r"/>
            <a:r>
              <a:rPr kumimoji="1" lang="ja-JP" altLang="en-US" dirty="0" smtClean="0"/>
              <a:t>おはよう！</a:t>
            </a:r>
            <a:endParaRPr kumimoji="1" lang="ja-JP" altLang="en-US" dirty="0"/>
          </a:p>
        </p:txBody>
      </p:sp>
      <p:sp>
        <p:nvSpPr>
          <p:cNvPr id="12" name="テキスト ボックス 11"/>
          <p:cNvSpPr txBox="1"/>
          <p:nvPr/>
        </p:nvSpPr>
        <p:spPr>
          <a:xfrm>
            <a:off x="4860032" y="5589240"/>
            <a:ext cx="1440160" cy="369332"/>
          </a:xfrm>
          <a:prstGeom prst="rect">
            <a:avLst/>
          </a:prstGeom>
          <a:noFill/>
        </p:spPr>
        <p:txBody>
          <a:bodyPr wrap="square" rtlCol="0">
            <a:spAutoFit/>
          </a:bodyPr>
          <a:lstStyle/>
          <a:p>
            <a:pPr algn="r"/>
            <a:r>
              <a:rPr lang="ja-JP" altLang="en-US" dirty="0"/>
              <a:t>お疲れさま</a:t>
            </a:r>
            <a:endParaRPr kumimoji="1" lang="ja-JP" altLang="en-US" dirty="0"/>
          </a:p>
        </p:txBody>
      </p:sp>
      <p:sp>
        <p:nvSpPr>
          <p:cNvPr id="4" name="円形吹き出し 3"/>
          <p:cNvSpPr/>
          <p:nvPr/>
        </p:nvSpPr>
        <p:spPr>
          <a:xfrm>
            <a:off x="4995471" y="5442289"/>
            <a:ext cx="1373471" cy="672726"/>
          </a:xfrm>
          <a:prstGeom prst="wedgeEllipseCallout">
            <a:avLst>
              <a:gd name="adj1" fmla="val -79185"/>
              <a:gd name="adj2" fmla="val -7342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形吹き出し 13"/>
          <p:cNvSpPr/>
          <p:nvPr/>
        </p:nvSpPr>
        <p:spPr>
          <a:xfrm>
            <a:off x="5050282" y="4542089"/>
            <a:ext cx="1373471" cy="672726"/>
          </a:xfrm>
          <a:prstGeom prst="wedgeEllipseCallout">
            <a:avLst>
              <a:gd name="adj1" fmla="val 79329"/>
              <a:gd name="adj2" fmla="val 5214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932040" y="4696681"/>
            <a:ext cx="1440160" cy="369332"/>
          </a:xfrm>
          <a:prstGeom prst="rect">
            <a:avLst/>
          </a:prstGeom>
          <a:noFill/>
        </p:spPr>
        <p:txBody>
          <a:bodyPr wrap="square" rtlCol="0">
            <a:spAutoFit/>
          </a:bodyPr>
          <a:lstStyle/>
          <a:p>
            <a:pPr algn="r"/>
            <a:r>
              <a:rPr lang="ja-JP" altLang="en-US" dirty="0"/>
              <a:t>がん</a:t>
            </a:r>
            <a:r>
              <a:rPr lang="ja-JP" altLang="en-US" dirty="0" err="1"/>
              <a:t>ばろ</a:t>
            </a:r>
            <a:r>
              <a:rPr lang="ja-JP" altLang="en-US" dirty="0"/>
              <a:t>ー</a:t>
            </a:r>
            <a:endParaRPr kumimoji="1" lang="ja-JP" altLang="en-US" dirty="0"/>
          </a:p>
        </p:txBody>
      </p:sp>
      <p:pic>
        <p:nvPicPr>
          <p:cNvPr id="7170" name="Picture 2" descr="http://172.31.4.21/content/kakubumon/doboku/genba-powerup-item/html/natsumi_illustration/09/09-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356"/>
          <a:stretch/>
        </p:blipFill>
        <p:spPr bwMode="auto">
          <a:xfrm>
            <a:off x="7733211" y="4447772"/>
            <a:ext cx="1313923" cy="19850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172.31.4.21/content/kakubumon/doboku/genba-powerup-item/html/natsumi_illustration/09/09-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221"/>
          <a:stretch/>
        </p:blipFill>
        <p:spPr bwMode="auto">
          <a:xfrm>
            <a:off x="6762416" y="4389998"/>
            <a:ext cx="1317515" cy="198502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172.31.4.21/content/kakubumon/doboku/genba-powerup-item/html/natsumi_illustration/21/21-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332"/>
          <a:stretch/>
        </p:blipFill>
        <p:spPr bwMode="auto">
          <a:xfrm>
            <a:off x="6616190" y="2189210"/>
            <a:ext cx="874854" cy="132105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172.31.4.21/content/kakubumon/doboku/genba-powerup-item/html/natsumi_illustration/25/2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979" y="4022482"/>
            <a:ext cx="1995987" cy="266131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72.31.4.21/content/kakubumon/doboku/genba-powerup-item/html/natsumi_illustration/25/25-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0955" y="4019847"/>
            <a:ext cx="2041141" cy="2721521"/>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172.31.4.21/content/kakubumon/doboku/genba-powerup-item/html/natsumi_illustration/24/24-3.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0998"/>
          <a:stretch/>
        </p:blipFill>
        <p:spPr bwMode="auto">
          <a:xfrm>
            <a:off x="7524328" y="476672"/>
            <a:ext cx="1440160" cy="2204240"/>
          </a:xfrm>
          <a:prstGeom prst="rect">
            <a:avLst/>
          </a:prstGeom>
          <a:noFill/>
          <a:extLst>
            <a:ext uri="{909E8E84-426E-40DD-AFC4-6F175D3DCCD1}">
              <a14:hiddenFill xmlns:a14="http://schemas.microsoft.com/office/drawing/2010/main">
                <a:solidFill>
                  <a:srgbClr val="FFFFFF"/>
                </a:solidFill>
              </a14:hiddenFill>
            </a:ext>
          </a:extLst>
        </p:spPr>
      </p:pic>
      <p:sp>
        <p:nvSpPr>
          <p:cNvPr id="7" name="円形吹き出し 6"/>
          <p:cNvSpPr/>
          <p:nvPr/>
        </p:nvSpPr>
        <p:spPr>
          <a:xfrm rot="20671172">
            <a:off x="6353435" y="1685010"/>
            <a:ext cx="1433019" cy="472039"/>
          </a:xfrm>
          <a:prstGeom prst="wedgeEllipseCallout">
            <a:avLst>
              <a:gd name="adj1" fmla="val 84622"/>
              <a:gd name="adj2" fmla="val -3712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2527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5536" y="6207695"/>
            <a:ext cx="8712968" cy="461665"/>
          </a:xfrm>
          <a:prstGeom prst="rect">
            <a:avLst/>
          </a:prstGeom>
          <a:noFill/>
        </p:spPr>
        <p:txBody>
          <a:bodyPr wrap="square" rtlCol="0">
            <a:spAutoFit/>
          </a:bodyPr>
          <a:lstStyle/>
          <a:p>
            <a:r>
              <a:rPr kumimoji="1" lang="en-US" altLang="ja-JP" sz="2400" dirty="0" smtClean="0">
                <a:solidFill>
                  <a:srgbClr val="C00000"/>
                </a:solidFill>
              </a:rPr>
              <a:t>※</a:t>
            </a:r>
            <a:r>
              <a:rPr kumimoji="1" lang="ja-JP" altLang="en-US" sz="2400" dirty="0" smtClean="0">
                <a:solidFill>
                  <a:srgbClr val="C00000"/>
                </a:solidFill>
              </a:rPr>
              <a:t>体調不良の場合は、早めに職長へ報告してください</a:t>
            </a:r>
            <a:endParaRPr kumimoji="1" lang="ja-JP" altLang="en-US" sz="2400" dirty="0">
              <a:solidFill>
                <a:srgbClr val="C00000"/>
              </a:solidFill>
            </a:endParaRPr>
          </a:p>
        </p:txBody>
      </p:sp>
      <p:sp>
        <p:nvSpPr>
          <p:cNvPr id="2" name="正方形/長方形 1"/>
          <p:cNvSpPr/>
          <p:nvPr/>
        </p:nvSpPr>
        <p:spPr>
          <a:xfrm>
            <a:off x="467544" y="620688"/>
            <a:ext cx="8401694" cy="3108543"/>
          </a:xfrm>
          <a:prstGeom prst="rect">
            <a:avLst/>
          </a:prstGeom>
        </p:spPr>
        <p:txBody>
          <a:bodyPr wrap="square">
            <a:spAutoFit/>
          </a:bodyPr>
          <a:lstStyle/>
          <a:p>
            <a:r>
              <a:rPr lang="ja-JP" altLang="en-US" sz="2800" dirty="0" smtClean="0">
                <a:solidFill>
                  <a:srgbClr val="C00000"/>
                </a:solidFill>
              </a:rPr>
              <a:t>（</a:t>
            </a:r>
            <a:r>
              <a:rPr lang="en-US" altLang="ja-JP" sz="2800" dirty="0" smtClean="0">
                <a:solidFill>
                  <a:srgbClr val="C00000"/>
                </a:solidFill>
              </a:rPr>
              <a:t>2</a:t>
            </a:r>
            <a:r>
              <a:rPr lang="ja-JP" altLang="en-US" sz="2800" dirty="0" smtClean="0">
                <a:solidFill>
                  <a:srgbClr val="C00000"/>
                </a:solidFill>
              </a:rPr>
              <a:t>）健康に気を配りましょう</a:t>
            </a:r>
            <a:endParaRPr lang="en-US" altLang="ja-JP" sz="2800" dirty="0">
              <a:solidFill>
                <a:srgbClr val="C00000"/>
              </a:solidFill>
            </a:endParaRPr>
          </a:p>
          <a:p>
            <a:r>
              <a:rPr lang="ja-JP" altLang="en-US" sz="2400" dirty="0"/>
              <a:t>　</a:t>
            </a:r>
            <a:endParaRPr lang="en-US" altLang="ja-JP" sz="2400" dirty="0" smtClean="0"/>
          </a:p>
          <a:p>
            <a:r>
              <a:rPr lang="ja-JP" altLang="en-US" sz="2400" dirty="0"/>
              <a:t>　</a:t>
            </a:r>
            <a:r>
              <a:rPr lang="ja-JP" altLang="en-US" sz="2400" dirty="0" smtClean="0"/>
              <a:t>　危険の芽がいっぱいあるのが建設業の職場です</a:t>
            </a:r>
            <a:endParaRPr lang="en-US" altLang="ja-JP" sz="2400" dirty="0" smtClean="0"/>
          </a:p>
          <a:p>
            <a:r>
              <a:rPr lang="ja-JP" altLang="en-US" sz="2400" dirty="0"/>
              <a:t>　</a:t>
            </a:r>
            <a:endParaRPr lang="en-US" altLang="ja-JP" sz="2400" dirty="0" smtClean="0"/>
          </a:p>
          <a:p>
            <a:r>
              <a:rPr lang="ja-JP" altLang="en-US" sz="2400" dirty="0"/>
              <a:t>　</a:t>
            </a:r>
            <a:r>
              <a:rPr lang="ja-JP" altLang="en-US" sz="2400" dirty="0" smtClean="0"/>
              <a:t>　体調不良（二日酔い、風邪・・・）だと</a:t>
            </a:r>
            <a:endParaRPr lang="en-US" altLang="ja-JP" sz="2400" dirty="0" smtClean="0"/>
          </a:p>
          <a:p>
            <a:r>
              <a:rPr lang="ja-JP" altLang="en-US" sz="2400" dirty="0"/>
              <a:t>　</a:t>
            </a:r>
            <a:r>
              <a:rPr lang="ja-JP" altLang="en-US" sz="2400" dirty="0" smtClean="0"/>
              <a:t>　　　昨日と同じ仕事ができますか？</a:t>
            </a:r>
            <a:endParaRPr lang="en-US" altLang="ja-JP" sz="2400" dirty="0" smtClean="0"/>
          </a:p>
          <a:p>
            <a:r>
              <a:rPr lang="ja-JP" altLang="en-US" sz="2400" dirty="0"/>
              <a:t>　</a:t>
            </a:r>
            <a:r>
              <a:rPr lang="ja-JP" altLang="en-US" sz="2400" dirty="0" smtClean="0"/>
              <a:t>　　　自分の回りの危険を見落としていませんか？</a:t>
            </a:r>
            <a:endParaRPr lang="en-US" altLang="ja-JP" sz="2400" dirty="0" smtClean="0"/>
          </a:p>
          <a:p>
            <a:r>
              <a:rPr lang="ja-JP" altLang="en-US" sz="2400" dirty="0"/>
              <a:t>　</a:t>
            </a:r>
            <a:r>
              <a:rPr lang="ja-JP" altLang="en-US" sz="2400" dirty="0" smtClean="0"/>
              <a:t>　　　つい、うっかり・・ルールを無視していませんか？</a:t>
            </a:r>
            <a:endParaRPr lang="ja-JP" altLang="en-US" sz="2400" dirty="0"/>
          </a:p>
        </p:txBody>
      </p:sp>
      <p:pic>
        <p:nvPicPr>
          <p:cNvPr id="3" name="図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6857" y="3804428"/>
            <a:ext cx="3204356" cy="2403267"/>
          </a:xfrm>
          <a:prstGeom prst="rect">
            <a:avLst/>
          </a:prstGeom>
        </p:spPr>
      </p:pic>
      <p:pic>
        <p:nvPicPr>
          <p:cNvPr id="8194" name="Picture 2" descr="http://172.31.4.21/content/kakubumon/doboku/genba-powerup-item/html/natsumi_illustration/02/02-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391" y="4374867"/>
            <a:ext cx="2451200" cy="18384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172.31.4.21/content/kakubumon/doboku/genba-powerup-item/html/natsumi_illustration/01/01-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479"/>
          <a:stretch/>
        </p:blipFill>
        <p:spPr bwMode="auto">
          <a:xfrm>
            <a:off x="7380312" y="3729231"/>
            <a:ext cx="1315443" cy="2120708"/>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5377" y="3645024"/>
            <a:ext cx="850919" cy="638189"/>
          </a:xfrm>
          <a:prstGeom prst="rect">
            <a:avLst/>
          </a:prstGeom>
        </p:spPr>
      </p:pic>
      <p:sp>
        <p:nvSpPr>
          <p:cNvPr id="7" name="雲形吹き出し 6"/>
          <p:cNvSpPr/>
          <p:nvPr/>
        </p:nvSpPr>
        <p:spPr>
          <a:xfrm>
            <a:off x="6087161" y="3671040"/>
            <a:ext cx="1368152" cy="784521"/>
          </a:xfrm>
          <a:prstGeom prst="cloudCallout">
            <a:avLst>
              <a:gd name="adj1" fmla="val 46638"/>
              <a:gd name="adj2" fmla="val 4251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13998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1848</TotalTime>
  <Words>1008</Words>
  <Application>Microsoft Office PowerPoint</Application>
  <PresentationFormat>画面に合わせる (4:3)</PresentationFormat>
  <Paragraphs>597</Paragraphs>
  <Slides>43</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43</vt:i4>
      </vt:variant>
    </vt:vector>
  </HeadingPairs>
  <TitlesOfParts>
    <vt:vector size="51" baseType="lpstr">
      <vt:lpstr>AR P浪漫明朝体U</vt:lpstr>
      <vt:lpstr>HGP創英角ﾎﾟｯﾌﾟ体</vt:lpstr>
      <vt:lpstr>HG創英角ﾎﾟｯﾌﾟ体</vt:lpstr>
      <vt:lpstr>微軟正黑體</vt:lpstr>
      <vt:lpstr>ＭＳ Ｐゴシック</vt:lpstr>
      <vt:lpstr>Arial</vt:lpstr>
      <vt:lpstr>Calibri</vt:lpstr>
      <vt:lpstr>クラリティ</vt:lpstr>
      <vt:lpstr>送り出し教育資料</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協力会社着手前教育資料</dc:title>
  <dc:creator>180036</dc:creator>
  <cp:lastModifiedBy>Administrator</cp:lastModifiedBy>
  <cp:revision>140</cp:revision>
  <cp:lastPrinted>2022-11-09T06:40:55Z</cp:lastPrinted>
  <dcterms:created xsi:type="dcterms:W3CDTF">2014-11-14T06:02:39Z</dcterms:created>
  <dcterms:modified xsi:type="dcterms:W3CDTF">2022-11-09T06:42:46Z</dcterms:modified>
</cp:coreProperties>
</file>