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1"/>
  </p:sldMasterIdLst>
  <p:notesMasterIdLst>
    <p:notesMasterId r:id="rId35"/>
  </p:notesMasterIdLst>
  <p:handoutMasterIdLst>
    <p:handoutMasterId r:id="rId36"/>
  </p:handoutMasterIdLst>
  <p:sldIdLst>
    <p:sldId id="256" r:id="rId2"/>
    <p:sldId id="258" r:id="rId3"/>
    <p:sldId id="257" r:id="rId4"/>
    <p:sldId id="259" r:id="rId5"/>
    <p:sldId id="290" r:id="rId6"/>
    <p:sldId id="268" r:id="rId7"/>
    <p:sldId id="289" r:id="rId8"/>
    <p:sldId id="270" r:id="rId9"/>
    <p:sldId id="266" r:id="rId10"/>
    <p:sldId id="273" r:id="rId11"/>
    <p:sldId id="287" r:id="rId12"/>
    <p:sldId id="288" r:id="rId13"/>
    <p:sldId id="274" r:id="rId14"/>
    <p:sldId id="275" r:id="rId15"/>
    <p:sldId id="276" r:id="rId16"/>
    <p:sldId id="277" r:id="rId17"/>
    <p:sldId id="278" r:id="rId18"/>
    <p:sldId id="279" r:id="rId19"/>
    <p:sldId id="280" r:id="rId20"/>
    <p:sldId id="284" r:id="rId21"/>
    <p:sldId id="260" r:id="rId22"/>
    <p:sldId id="262" r:id="rId23"/>
    <p:sldId id="282" r:id="rId24"/>
    <p:sldId id="261" r:id="rId25"/>
    <p:sldId id="281" r:id="rId26"/>
    <p:sldId id="293" r:id="rId27"/>
    <p:sldId id="294" r:id="rId28"/>
    <p:sldId id="291" r:id="rId29"/>
    <p:sldId id="295" r:id="rId30"/>
    <p:sldId id="286" r:id="rId31"/>
    <p:sldId id="263" r:id="rId32"/>
    <p:sldId id="264" r:id="rId33"/>
    <p:sldId id="265" r:id="rId3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786" y="102"/>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2178"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3DD03AD2-931B-465D-98D7-70D99237F75E}" type="datetimeFigureOut">
              <a:rPr kumimoji="1" lang="ja-JP" altLang="en-US" smtClean="0"/>
              <a:pPr/>
              <a:t>2022/10/12</a:t>
            </a:fld>
            <a:endParaRPr kumimoji="1" lang="ja-JP" altLang="en-US" dirty="0"/>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D9CD345-93EC-4A7C-9A50-2CE75705BFD7}" type="slidenum">
              <a:rPr kumimoji="1" lang="ja-JP" altLang="en-US" smtClean="0"/>
              <a:pPr/>
              <a:t>‹#›</a:t>
            </a:fld>
            <a:endParaRPr kumimoji="1" lang="ja-JP" altLang="en-US" dirty="0"/>
          </a:p>
        </p:txBody>
      </p:sp>
    </p:spTree>
    <p:extLst>
      <p:ext uri="{BB962C8B-B14F-4D97-AF65-F5344CB8AC3E}">
        <p14:creationId xmlns:p14="http://schemas.microsoft.com/office/powerpoint/2010/main" val="2572637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9F1E210D-1586-4294-9EB1-915EBDC695CD}" type="datetimeFigureOut">
              <a:rPr kumimoji="1" lang="ja-JP" altLang="en-US" smtClean="0"/>
              <a:pPr/>
              <a:t>2022/10/12</a:t>
            </a:fld>
            <a:endParaRPr kumimoji="1"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28EA9BFF-2C19-479E-9BC8-809B3FC1C42D}" type="slidenum">
              <a:rPr kumimoji="1" lang="ja-JP" altLang="en-US" smtClean="0"/>
              <a:pPr/>
              <a:t>‹#›</a:t>
            </a:fld>
            <a:endParaRPr kumimoji="1" lang="ja-JP" altLang="en-US" dirty="0"/>
          </a:p>
        </p:txBody>
      </p:sp>
    </p:spTree>
    <p:extLst>
      <p:ext uri="{BB962C8B-B14F-4D97-AF65-F5344CB8AC3E}">
        <p14:creationId xmlns:p14="http://schemas.microsoft.com/office/powerpoint/2010/main" val="37142955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EA9BFF-2C19-479E-9BC8-809B3FC1C42D}" type="slidenum">
              <a:rPr kumimoji="1" lang="ja-JP" altLang="en-US" smtClean="0"/>
              <a:pPr/>
              <a:t>23</a:t>
            </a:fld>
            <a:endParaRPr kumimoji="1" lang="ja-JP" altLang="en-US" dirty="0"/>
          </a:p>
        </p:txBody>
      </p:sp>
    </p:spTree>
    <p:extLst>
      <p:ext uri="{BB962C8B-B14F-4D97-AF65-F5344CB8AC3E}">
        <p14:creationId xmlns:p14="http://schemas.microsoft.com/office/powerpoint/2010/main" val="22209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BD6C45F3-EC84-4388-8390-875B624CFF6C}" type="datetimeFigureOut">
              <a:rPr kumimoji="1" lang="ja-JP" altLang="en-US" smtClean="0"/>
              <a:pPr/>
              <a:t>2022/10/12</a:t>
            </a:fld>
            <a:endParaRPr kumimoji="1" lang="ja-JP" altLang="en-US" dirty="0"/>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dirty="0"/>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DCE00BD-A2D8-4146-A7EA-DEDEEECC5447}"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D6C45F3-EC84-4388-8390-875B624CFF6C}" type="datetimeFigureOut">
              <a:rPr kumimoji="1" lang="ja-JP" altLang="en-US" smtClean="0"/>
              <a:pPr/>
              <a:t>2022/10/12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DCE00BD-A2D8-4146-A7EA-DEDEEECC5447}"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D6C45F3-EC84-4388-8390-875B624CFF6C}" type="datetimeFigureOut">
              <a:rPr kumimoji="1" lang="ja-JP" altLang="en-US" smtClean="0"/>
              <a:pPr/>
              <a:t>2022/10/12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DCE00BD-A2D8-4146-A7EA-DEDEEECC5447}"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D6C45F3-EC84-4388-8390-875B624CFF6C}" type="datetimeFigureOut">
              <a:rPr kumimoji="1" lang="ja-JP" altLang="en-US" smtClean="0"/>
              <a:pPr/>
              <a:t>2022/10/12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DCE00BD-A2D8-4146-A7EA-DEDEEECC5447}"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BD6C45F3-EC84-4388-8390-875B624CFF6C}" type="datetimeFigureOut">
              <a:rPr kumimoji="1" lang="ja-JP" altLang="en-US" smtClean="0"/>
              <a:pPr/>
              <a:t>2022/10/12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DCE00BD-A2D8-4146-A7EA-DEDEEECC5447}"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BD6C45F3-EC84-4388-8390-875B624CFF6C}" type="datetimeFigureOut">
              <a:rPr kumimoji="1" lang="ja-JP" altLang="en-US" smtClean="0"/>
              <a:pPr/>
              <a:t>2022/10/12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DCE00BD-A2D8-4146-A7EA-DEDEEECC5447}"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fld id="{BD6C45F3-EC84-4388-8390-875B624CFF6C}" type="datetimeFigureOut">
              <a:rPr kumimoji="1" lang="ja-JP" altLang="en-US" smtClean="0"/>
              <a:pPr/>
              <a:t>2022/10/12</a:t>
            </a:fld>
            <a:endParaRPr kumimoji="1" lang="ja-JP" altLang="en-US" dirty="0"/>
          </a:p>
        </p:txBody>
      </p:sp>
      <p:sp>
        <p:nvSpPr>
          <p:cNvPr id="27" name="スライド番号プレースホルダー 26"/>
          <p:cNvSpPr>
            <a:spLocks noGrp="1"/>
          </p:cNvSpPr>
          <p:nvPr>
            <p:ph type="sldNum" sz="quarter" idx="11"/>
          </p:nvPr>
        </p:nvSpPr>
        <p:spPr/>
        <p:txBody>
          <a:bodyPr rtlCol="0"/>
          <a:lstStyle/>
          <a:p>
            <a:fld id="{BDCE00BD-A2D8-4146-A7EA-DEDEEECC5447}" type="slidenum">
              <a:rPr kumimoji="1" lang="ja-JP" altLang="en-US" smtClean="0"/>
              <a:pPr/>
              <a:t>‹#›</a:t>
            </a:fld>
            <a:endParaRPr kumimoji="1" lang="ja-JP" altLang="en-US" dirty="0"/>
          </a:p>
        </p:txBody>
      </p:sp>
      <p:sp>
        <p:nvSpPr>
          <p:cNvPr id="28" name="フッター プレースホルダー 27"/>
          <p:cNvSpPr>
            <a:spLocks noGrp="1"/>
          </p:cNvSpPr>
          <p:nvPr>
            <p:ph type="ftr" sz="quarter" idx="12"/>
          </p:nvPr>
        </p:nvSpPr>
        <p:spPr/>
        <p:txBody>
          <a:bodyPr rtlCol="0"/>
          <a:lstStyle/>
          <a:p>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BD6C45F3-EC84-4388-8390-875B624CFF6C}" type="datetimeFigureOut">
              <a:rPr kumimoji="1" lang="ja-JP" altLang="en-US" smtClean="0"/>
              <a:pPr/>
              <a:t>2022/10/12</a:t>
            </a:fld>
            <a:endParaRPr kumimoji="1" lang="ja-JP" altLang="en-US" dirty="0"/>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dirty="0"/>
          </a:p>
        </p:txBody>
      </p:sp>
      <p:sp>
        <p:nvSpPr>
          <p:cNvPr id="5" name="スライド番号プレースホルダー 4"/>
          <p:cNvSpPr>
            <a:spLocks noGrp="1"/>
          </p:cNvSpPr>
          <p:nvPr>
            <p:ph type="sldNum" sz="quarter" idx="12"/>
          </p:nvPr>
        </p:nvSpPr>
        <p:spPr>
          <a:xfrm>
            <a:off x="8174736" y="2272"/>
            <a:ext cx="762000" cy="365760"/>
          </a:xfrm>
        </p:spPr>
        <p:txBody>
          <a:bodyPr/>
          <a:lstStyle/>
          <a:p>
            <a:fld id="{BDCE00BD-A2D8-4146-A7EA-DEDEEECC5447}"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6C45F3-EC84-4388-8390-875B624CFF6C}" type="datetimeFigureOut">
              <a:rPr kumimoji="1" lang="ja-JP" altLang="en-US" smtClean="0"/>
              <a:pPr/>
              <a:t>2022/10/12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DCE00BD-A2D8-4146-A7EA-DEDEEECC5447}"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BD6C45F3-EC84-4388-8390-875B624CFF6C}" type="datetimeFigureOut">
              <a:rPr kumimoji="1" lang="ja-JP" altLang="en-US" smtClean="0"/>
              <a:pPr/>
              <a:t>2022/10/12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DCE00BD-A2D8-4146-A7EA-DEDEEECC5447}"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dirty="0"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BD6C45F3-EC84-4388-8390-875B624CFF6C}" type="datetimeFigureOut">
              <a:rPr kumimoji="1" lang="ja-JP" altLang="en-US" smtClean="0"/>
              <a:pPr/>
              <a:t>2022/10/12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DCE00BD-A2D8-4146-A7EA-DEDEEECC5447}"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D6C45F3-EC84-4388-8390-875B624CFF6C}" type="datetimeFigureOut">
              <a:rPr kumimoji="1" lang="ja-JP" altLang="en-US" smtClean="0"/>
              <a:pPr/>
              <a:t>2022/10/12</a:t>
            </a:fld>
            <a:endParaRPr kumimoji="1" lang="ja-JP" altLang="en-US" dirty="0"/>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dirty="0"/>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DCE00BD-A2D8-4146-A7EA-DEDEEECC5447}"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404664"/>
            <a:ext cx="8458200" cy="2160240"/>
          </a:xfrm>
        </p:spPr>
        <p:txBody>
          <a:bodyPr>
            <a:noAutofit/>
          </a:bodyPr>
          <a:lstStyle/>
          <a:p>
            <a:r>
              <a:rPr kumimoji="1" lang="ja-JP" altLang="en-US" sz="5400" b="1" dirty="0" smtClean="0">
                <a:latin typeface="+mn-ea"/>
                <a:ea typeface="+mn-ea"/>
              </a:rPr>
              <a:t>協力会社（安責者・職長）着手前教育資料</a:t>
            </a:r>
            <a:endParaRPr kumimoji="1" lang="ja-JP" altLang="en-US" sz="5400" b="1" dirty="0">
              <a:latin typeface="+mn-ea"/>
              <a:ea typeface="+mn-ea"/>
            </a:endParaRPr>
          </a:p>
        </p:txBody>
      </p:sp>
      <p:sp>
        <p:nvSpPr>
          <p:cNvPr id="3" name="サブタイトル 2"/>
          <p:cNvSpPr>
            <a:spLocks noGrp="1"/>
          </p:cNvSpPr>
          <p:nvPr>
            <p:ph type="subTitle" idx="1"/>
          </p:nvPr>
        </p:nvSpPr>
        <p:spPr>
          <a:xfrm>
            <a:off x="4067944" y="5661248"/>
            <a:ext cx="4824536" cy="864096"/>
          </a:xfrm>
        </p:spPr>
        <p:txBody>
          <a:bodyPr>
            <a:noAutofit/>
          </a:bodyPr>
          <a:lstStyle/>
          <a:p>
            <a:r>
              <a:rPr kumimoji="1" lang="ja-JP" altLang="en-US" sz="4800" dirty="0" smtClean="0"/>
              <a:t>東洋建設（株）</a:t>
            </a:r>
            <a:endParaRPr kumimoji="1" lang="ja-JP" altLang="en-US" sz="4800" dirty="0"/>
          </a:p>
        </p:txBody>
      </p:sp>
      <p:sp>
        <p:nvSpPr>
          <p:cNvPr id="5" name="サブタイトル 2"/>
          <p:cNvSpPr txBox="1">
            <a:spLocks/>
          </p:cNvSpPr>
          <p:nvPr/>
        </p:nvSpPr>
        <p:spPr>
          <a:xfrm>
            <a:off x="4355976" y="4437112"/>
            <a:ext cx="3816424" cy="360040"/>
          </a:xfrm>
          <a:prstGeom prst="rect">
            <a:avLst/>
          </a:prstGeom>
        </p:spPr>
        <p:txBody>
          <a:bodyPr vert="horz">
            <a:no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lang="ja-JP" altLang="en-US" b="1" dirty="0" smtClean="0">
                <a:solidFill>
                  <a:srgbClr val="FF0000"/>
                </a:solidFill>
              </a:rPr>
              <a:t>２０２２年１１月　１日　改定</a:t>
            </a:r>
            <a:endParaRPr kumimoji="1" lang="ja-JP" altLang="en-US"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630779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37294" y="1640994"/>
            <a:ext cx="8306705" cy="400110"/>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・「東洋　安全施工サイクル」を全員参加で実施する。（</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No.1001</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837294" y="2073042"/>
            <a:ext cx="8306705" cy="707886"/>
          </a:xfrm>
          <a:prstGeom prst="rect">
            <a:avLst/>
          </a:prstGeom>
        </p:spPr>
        <p:txBody>
          <a:bodyPr wrap="square">
            <a:spAutoFit/>
          </a:bodyPr>
          <a:lstStyle/>
          <a:p>
            <a:pPr fontAlgn="ctr">
              <a:defRPr/>
            </a:pPr>
            <a:r>
              <a:rPr lang="ja-JP" altLang="en-US" sz="2000" dirty="0">
                <a:latin typeface="HG丸ｺﾞｼｯｸM-PRO" panose="020F0600000000000000" pitchFamily="50" charset="-128"/>
                <a:ea typeface="HG丸ｺﾞｼｯｸM-PRO" panose="020F0600000000000000" pitchFamily="50" charset="-128"/>
              </a:rPr>
              <a:t>・作業床から突出した高さ　</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ｍ　以下の鉄筋の先端は養生を行う</a:t>
            </a: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defRPr/>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立入禁止が明示されている場合は除外</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No.1002</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467544" y="1208946"/>
            <a:ext cx="3672408" cy="523220"/>
          </a:xfrm>
          <a:prstGeom prst="rect">
            <a:avLst/>
          </a:prstGeom>
          <a:noFill/>
        </p:spPr>
        <p:txBody>
          <a:bodyPr wrap="square" rtlCol="0">
            <a:spAutoFit/>
          </a:bodyPr>
          <a:lstStyle/>
          <a:p>
            <a:r>
              <a:rPr kumimoji="1" lang="ja-JP" altLang="en-US" sz="2800" dirty="0" smtClean="0">
                <a:solidFill>
                  <a:srgbClr val="0070C0"/>
                </a:solidFill>
                <a:latin typeface="AR P浪漫明朝体U" panose="020B0600010101010101" pitchFamily="50" charset="-128"/>
                <a:ea typeface="AR P浪漫明朝体U" panose="020B0600010101010101" pitchFamily="50" charset="-128"/>
              </a:rPr>
              <a:t>一般的対策</a:t>
            </a:r>
            <a:endParaRPr kumimoji="1" lang="ja-JP" altLang="en-US" sz="2800" dirty="0">
              <a:solidFill>
                <a:srgbClr val="0070C0"/>
              </a:solidFill>
              <a:latin typeface="AR P浪漫明朝体U" panose="020B0600010101010101" pitchFamily="50" charset="-128"/>
              <a:ea typeface="AR P浪漫明朝体U" panose="020B0600010101010101" pitchFamily="50" charset="-128"/>
            </a:endParaRPr>
          </a:p>
        </p:txBody>
      </p:sp>
      <p:sp>
        <p:nvSpPr>
          <p:cNvPr id="2" name="テキスト ボックス 1"/>
          <p:cNvSpPr txBox="1"/>
          <p:nvPr/>
        </p:nvSpPr>
        <p:spPr>
          <a:xfrm>
            <a:off x="323528" y="611977"/>
            <a:ext cx="5328592" cy="584775"/>
          </a:xfrm>
          <a:prstGeom prst="rect">
            <a:avLst/>
          </a:prstGeom>
          <a:noFill/>
        </p:spPr>
        <p:txBody>
          <a:bodyPr wrap="square" rtlCol="0">
            <a:spAutoFit/>
          </a:bodyPr>
          <a:lstStyle/>
          <a:p>
            <a:r>
              <a:rPr kumimoji="1" lang="ja-JP" altLang="en-US" sz="3200" dirty="0" smtClean="0">
                <a:solidFill>
                  <a:srgbClr val="0070C0"/>
                </a:solidFill>
                <a:latin typeface="AR P浪漫明朝体U" panose="020B0600010101010101" pitchFamily="50" charset="-128"/>
                <a:ea typeface="AR P浪漫明朝体U" panose="020B0600010101010101" pitchFamily="50" charset="-128"/>
              </a:rPr>
              <a:t>東洋建設災害防止基準</a:t>
            </a:r>
            <a:endParaRPr kumimoji="1" lang="ja-JP" altLang="en-US" sz="3200" dirty="0">
              <a:solidFill>
                <a:srgbClr val="0070C0"/>
              </a:solidFill>
              <a:latin typeface="AR P浪漫明朝体U" panose="020B0600010101010101" pitchFamily="50" charset="-128"/>
              <a:ea typeface="AR P浪漫明朝体U" panose="020B0600010101010101" pitchFamily="50" charset="-128"/>
            </a:endParaRPr>
          </a:p>
        </p:txBody>
      </p:sp>
      <p:sp>
        <p:nvSpPr>
          <p:cNvPr id="4" name="正方形/長方形 3"/>
          <p:cNvSpPr/>
          <p:nvPr/>
        </p:nvSpPr>
        <p:spPr>
          <a:xfrm>
            <a:off x="817288" y="2780928"/>
            <a:ext cx="8326712"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・作業</a:t>
            </a:r>
            <a:r>
              <a:rPr lang="ja-JP" altLang="en-US" sz="2000" dirty="0" smtClean="0">
                <a:latin typeface="HG丸ｺﾞｼｯｸM-PRO" panose="020F0600000000000000" pitchFamily="50" charset="-128"/>
                <a:ea typeface="HG丸ｺﾞｼｯｸM-PRO" panose="020F0600000000000000" pitchFamily="50" charset="-128"/>
              </a:rPr>
              <a:t>手順書・作業計画書の事前作成の徹底。　　　　（</a:t>
            </a:r>
            <a:r>
              <a:rPr lang="en-US" altLang="ja-JP" sz="2000" dirty="0" smtClean="0">
                <a:latin typeface="HG丸ｺﾞｼｯｸM-PRO" panose="020F0600000000000000" pitchFamily="50" charset="-128"/>
                <a:ea typeface="HG丸ｺﾞｼｯｸM-PRO" panose="020F0600000000000000" pitchFamily="50" charset="-128"/>
              </a:rPr>
              <a:t>No.1015</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070231" y="3173487"/>
            <a:ext cx="7831960" cy="1015663"/>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作業計画書には、下記事項を記載する。</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smtClean="0">
                <a:latin typeface="HG丸ｺﾞｼｯｸM-PRO" panose="020F0600000000000000" pitchFamily="50" charset="-128"/>
                <a:ea typeface="HG丸ｺﾞｼｯｸM-PRO" panose="020F0600000000000000" pitchFamily="50" charset="-128"/>
              </a:rPr>
              <a:t>　①</a:t>
            </a:r>
            <a:r>
              <a:rPr lang="ja-JP" altLang="en-US" sz="2000" dirty="0">
                <a:latin typeface="HG丸ｺﾞｼｯｸM-PRO" panose="020F0600000000000000" pitchFamily="50" charset="-128"/>
                <a:ea typeface="HG丸ｺﾞｼｯｸM-PRO" panose="020F0600000000000000" pitchFamily="50" charset="-128"/>
              </a:rPr>
              <a:t>機械設備の仕様・</a:t>
            </a:r>
            <a:r>
              <a:rPr lang="ja-JP" altLang="en-US" sz="2000" dirty="0" smtClean="0">
                <a:latin typeface="HG丸ｺﾞｼｯｸM-PRO" panose="020F0600000000000000" pitchFamily="50" charset="-128"/>
                <a:ea typeface="HG丸ｺﾞｼｯｸM-PRO" panose="020F0600000000000000" pitchFamily="50" charset="-128"/>
              </a:rPr>
              <a:t>数量。</a:t>
            </a:r>
            <a:r>
              <a:rPr lang="ja-JP" altLang="en-US" sz="2000" dirty="0">
                <a:latin typeface="HG丸ｺﾞｼｯｸM-PRO" panose="020F0600000000000000" pitchFamily="50" charset="-128"/>
                <a:ea typeface="HG丸ｺﾞｼｯｸM-PRO" panose="020F0600000000000000" pitchFamily="50" charset="-128"/>
              </a:rPr>
              <a:t>　②使用材料の</a:t>
            </a:r>
            <a:r>
              <a:rPr lang="ja-JP" altLang="en-US" sz="2000" dirty="0" smtClean="0">
                <a:latin typeface="HG丸ｺﾞｼｯｸM-PRO" panose="020F0600000000000000" pitchFamily="50" charset="-128"/>
                <a:ea typeface="HG丸ｺﾞｼｯｸM-PRO" panose="020F0600000000000000" pitchFamily="50" charset="-128"/>
              </a:rPr>
              <a:t>規格。</a:t>
            </a: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smtClean="0">
                <a:latin typeface="HG丸ｺﾞｼｯｸM-PRO" panose="020F0600000000000000" pitchFamily="50" charset="-128"/>
                <a:ea typeface="HG丸ｺﾞｼｯｸM-PRO" panose="020F0600000000000000" pitchFamily="50" charset="-128"/>
              </a:rPr>
              <a:t>　③</a:t>
            </a:r>
            <a:r>
              <a:rPr lang="ja-JP" altLang="en-US" sz="2000" dirty="0">
                <a:latin typeface="HG丸ｺﾞｼｯｸM-PRO" panose="020F0600000000000000" pitchFamily="50" charset="-128"/>
                <a:ea typeface="HG丸ｺﾞｼｯｸM-PRO" panose="020F0600000000000000" pitchFamily="50" charset="-128"/>
              </a:rPr>
              <a:t>機械設備の取り扱いの注意</a:t>
            </a:r>
            <a:r>
              <a:rPr lang="ja-JP" altLang="en-US" sz="2000" dirty="0" smtClean="0">
                <a:latin typeface="HG丸ｺﾞｼｯｸM-PRO" panose="020F0600000000000000" pitchFamily="50" charset="-128"/>
                <a:ea typeface="HG丸ｺﾞｼｯｸM-PRO" panose="020F0600000000000000" pitchFamily="50" charset="-128"/>
              </a:rPr>
              <a:t>事項。</a:t>
            </a:r>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1043608" y="5197262"/>
            <a:ext cx="3775393" cy="400110"/>
          </a:xfrm>
          <a:prstGeom prst="rect">
            <a:avLst/>
          </a:prstGeom>
        </p:spPr>
        <p:txBody>
          <a:bodyPr wrap="none">
            <a:spAutoFit/>
          </a:bodyPr>
          <a:lstStyle/>
          <a:p>
            <a:pPr fontAlgn="ct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報告の必要がある作業変更</a:t>
            </a:r>
            <a:r>
              <a:rPr lang="en-US" altLang="ja-JP" sz="2000" dirty="0">
                <a:latin typeface="HG丸ｺﾞｼｯｸM-PRO" panose="020F0600000000000000" pitchFamily="50" charset="-128"/>
                <a:ea typeface="HG丸ｺﾞｼｯｸM-PRO" panose="020F0600000000000000" pitchFamily="50" charset="-128"/>
              </a:rPr>
              <a:t>〉</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070231" y="5497488"/>
            <a:ext cx="7831960" cy="707886"/>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　①</a:t>
            </a:r>
            <a:r>
              <a:rPr lang="ja-JP" altLang="en-US" sz="2000" dirty="0">
                <a:latin typeface="HG丸ｺﾞｼｯｸM-PRO" panose="020F0600000000000000" pitchFamily="50" charset="-128"/>
                <a:ea typeface="HG丸ｺﾞｼｯｸM-PRO" panose="020F0600000000000000" pitchFamily="50" charset="-128"/>
              </a:rPr>
              <a:t>機械設備の仕様・数量の</a:t>
            </a:r>
            <a:r>
              <a:rPr lang="ja-JP" altLang="en-US" sz="2000" dirty="0" smtClean="0">
                <a:latin typeface="HG丸ｺﾞｼｯｸM-PRO" panose="020F0600000000000000" pitchFamily="50" charset="-128"/>
                <a:ea typeface="HG丸ｺﾞｼｯｸM-PRO" panose="020F0600000000000000" pitchFamily="50" charset="-128"/>
              </a:rPr>
              <a:t>変更。</a:t>
            </a:r>
            <a:r>
              <a:rPr lang="ja-JP" altLang="en-US" sz="2000" dirty="0">
                <a:latin typeface="HG丸ｺﾞｼｯｸM-PRO" panose="020F0600000000000000" pitchFamily="50" charset="-128"/>
                <a:ea typeface="HG丸ｺﾞｼｯｸM-PRO" panose="020F0600000000000000" pitchFamily="50" charset="-128"/>
              </a:rPr>
              <a:t>　②使用材料の</a:t>
            </a:r>
            <a:r>
              <a:rPr lang="ja-JP" altLang="en-US" sz="2000" dirty="0" smtClean="0">
                <a:latin typeface="HG丸ｺﾞｼｯｸM-PRO" panose="020F0600000000000000" pitchFamily="50" charset="-128"/>
                <a:ea typeface="HG丸ｺﾞｼｯｸM-PRO" panose="020F0600000000000000" pitchFamily="50" charset="-128"/>
              </a:rPr>
              <a:t>変更。</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smtClean="0">
                <a:latin typeface="HG丸ｺﾞｼｯｸM-PRO" panose="020F0600000000000000" pitchFamily="50" charset="-128"/>
                <a:ea typeface="HG丸ｺﾞｼｯｸM-PRO" panose="020F0600000000000000" pitchFamily="50" charset="-128"/>
              </a:rPr>
              <a:t>　③</a:t>
            </a:r>
            <a:r>
              <a:rPr lang="ja-JP" altLang="en-US" sz="2000" dirty="0">
                <a:latin typeface="HG丸ｺﾞｼｯｸM-PRO" panose="020F0600000000000000" pitchFamily="50" charset="-128"/>
                <a:ea typeface="HG丸ｺﾞｼｯｸM-PRO" panose="020F0600000000000000" pitchFamily="50" charset="-128"/>
              </a:rPr>
              <a:t>機械設備の配置</a:t>
            </a:r>
            <a:r>
              <a:rPr lang="ja-JP" altLang="en-US" sz="2000" dirty="0" smtClean="0">
                <a:latin typeface="HG丸ｺﾞｼｯｸM-PRO" panose="020F0600000000000000" pitchFamily="50" charset="-128"/>
                <a:ea typeface="HG丸ｺﾞｼｯｸM-PRO" panose="020F0600000000000000" pitchFamily="50" charset="-128"/>
              </a:rPr>
              <a:t>変更。　　　　　④</a:t>
            </a:r>
            <a:r>
              <a:rPr lang="ja-JP" altLang="en-US" sz="2000" dirty="0">
                <a:latin typeface="HG丸ｺﾞｼｯｸM-PRO" panose="020F0600000000000000" pitchFamily="50" charset="-128"/>
                <a:ea typeface="HG丸ｺﾞｼｯｸM-PRO" panose="020F0600000000000000" pitchFamily="50" charset="-128"/>
              </a:rPr>
              <a:t>作業順序の</a:t>
            </a:r>
            <a:r>
              <a:rPr lang="ja-JP" altLang="en-US" sz="2000" dirty="0" smtClean="0">
                <a:latin typeface="HG丸ｺﾞｼｯｸM-PRO" panose="020F0600000000000000" pitchFamily="50" charset="-128"/>
                <a:ea typeface="HG丸ｺﾞｼｯｸM-PRO" panose="020F0600000000000000" pitchFamily="50" charset="-128"/>
              </a:rPr>
              <a:t>変更。</a:t>
            </a:r>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069229" y="4189150"/>
            <a:ext cx="7831960" cy="1015663"/>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打合せした作業において、下記に示す作業変更が生じた時は、報告するとともに、変更作業手順書・変更作業計画書を作成し、作業員全員に周知させた上で、作業を開始する。</a:t>
            </a:r>
            <a:endParaRPr lang="en-US" altLang="ja-JP" sz="2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72482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36712"/>
            <a:ext cx="8491072" cy="59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107504" y="467380"/>
            <a:ext cx="8248412" cy="369332"/>
          </a:xfrm>
          <a:prstGeom prst="rect">
            <a:avLst/>
          </a:prstGeom>
        </p:spPr>
        <p:txBody>
          <a:bodyPr wrap="square">
            <a:spAutoFit/>
          </a:bodyPr>
          <a:lstStyle/>
          <a:p>
            <a:pPr fontAlgn="ctr"/>
            <a:r>
              <a:rPr lang="ja-JP" altLang="en-US" dirty="0" smtClean="0">
                <a:solidFill>
                  <a:srgbClr val="000000"/>
                </a:solidFill>
                <a:latin typeface="HG丸ｺﾞｼｯｸM-PRO" panose="020F0600000000000000" pitchFamily="50" charset="-128"/>
                <a:ea typeface="HG丸ｺﾞｼｯｸM-PRO" panose="020F0600000000000000" pitchFamily="50" charset="-128"/>
              </a:rPr>
              <a:t>毎日のサイクル</a:t>
            </a:r>
            <a:r>
              <a:rPr lang="en-US" altLang="ja-JP"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dirty="0" smtClean="0">
                <a:solidFill>
                  <a:srgbClr val="000000"/>
                </a:solidFill>
                <a:latin typeface="HG丸ｺﾞｼｯｸM-PRO" panose="020F0600000000000000" pitchFamily="50" charset="-128"/>
                <a:ea typeface="HG丸ｺﾞｼｯｸM-PRO" panose="020F0600000000000000" pitchFamily="50" charset="-128"/>
              </a:rPr>
              <a:t>詳細な東洋式安全施工サイクル</a:t>
            </a:r>
            <a:r>
              <a:rPr lang="en-US" altLang="ja-JP"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4571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a:grpSpLocks/>
          </p:cNvGrpSpPr>
          <p:nvPr/>
        </p:nvGrpSpPr>
        <p:grpSpPr bwMode="auto">
          <a:xfrm>
            <a:off x="423432" y="909048"/>
            <a:ext cx="4436600" cy="2952000"/>
            <a:chOff x="0" y="0"/>
            <a:chExt cx="5781675" cy="3762375"/>
          </a:xfrm>
        </p:grpSpPr>
        <p:grpSp>
          <p:nvGrpSpPr>
            <p:cNvPr id="8" name="グループ化 7"/>
            <p:cNvGrpSpPr>
              <a:grpSpLocks/>
            </p:cNvGrpSpPr>
            <p:nvPr/>
          </p:nvGrpSpPr>
          <p:grpSpPr bwMode="auto">
            <a:xfrm>
              <a:off x="0" y="0"/>
              <a:ext cx="5781675" cy="3762375"/>
              <a:chOff x="0" y="0"/>
              <a:chExt cx="5781675" cy="3762375"/>
            </a:xfrm>
          </p:grpSpPr>
          <p:pic>
            <p:nvPicPr>
              <p:cNvPr id="10"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5781675" cy="3762375"/>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 name="グループ化 10"/>
              <p:cNvGrpSpPr>
                <a:grpSpLocks/>
              </p:cNvGrpSpPr>
              <p:nvPr/>
            </p:nvGrpSpPr>
            <p:grpSpPr bwMode="auto">
              <a:xfrm>
                <a:off x="1326314" y="2371725"/>
                <a:ext cx="4245811" cy="1199490"/>
                <a:chOff x="1326314" y="2371725"/>
                <a:chExt cx="4245811" cy="1199490"/>
              </a:xfrm>
            </p:grpSpPr>
            <p:sp>
              <p:nvSpPr>
                <p:cNvPr id="12" name="円/楕円 11"/>
                <p:cNvSpPr/>
                <p:nvPr/>
              </p:nvSpPr>
              <p:spPr>
                <a:xfrm>
                  <a:off x="1364114" y="2910844"/>
                  <a:ext cx="1246674" cy="660371"/>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13" name="テキスト ボックス 1"/>
                <p:cNvSpPr txBox="1"/>
                <p:nvPr/>
              </p:nvSpPr>
              <p:spPr>
                <a:xfrm>
                  <a:off x="1326314" y="3093315"/>
                  <a:ext cx="1165369" cy="29542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b="1" dirty="0">
                      <a:latin typeface="+mj-ea"/>
                      <a:ea typeface="+mj-ea"/>
                    </a:rPr>
                    <a:t>安全施工打合せ</a:t>
                  </a:r>
                </a:p>
              </p:txBody>
            </p:sp>
            <p:sp>
              <p:nvSpPr>
                <p:cNvPr id="14" name="円/楕円 13"/>
                <p:cNvSpPr>
                  <a:spLocks noChangeArrowheads="1"/>
                </p:cNvSpPr>
                <p:nvPr/>
              </p:nvSpPr>
              <p:spPr bwMode="auto">
                <a:xfrm>
                  <a:off x="4295775" y="2371725"/>
                  <a:ext cx="1276350" cy="714375"/>
                </a:xfrm>
                <a:prstGeom prst="ellipse">
                  <a:avLst/>
                </a:prstGeom>
                <a:solidFill>
                  <a:srgbClr val="FFFFFF"/>
                </a:solidFill>
                <a:ln w="22225" algn="ctr">
                  <a:solidFill>
                    <a:srgbClr val="000000"/>
                  </a:solidFill>
                  <a:round/>
                  <a:headEnd/>
                  <a:tailEnd/>
                </a:ln>
              </p:spPr>
              <p:txBody>
                <a:bodyPr/>
                <a:lstStyle/>
                <a:p>
                  <a:endParaRPr lang="ja-JP" altLang="en-US"/>
                </a:p>
              </p:txBody>
            </p:sp>
          </p:grpSp>
        </p:grpSp>
        <p:sp>
          <p:nvSpPr>
            <p:cNvPr id="9" name="テキスト ボックス 40"/>
            <p:cNvSpPr txBox="1"/>
            <p:nvPr/>
          </p:nvSpPr>
          <p:spPr>
            <a:xfrm>
              <a:off x="4291087" y="2477518"/>
              <a:ext cx="1427352" cy="608581"/>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ts val="1300"/>
                </a:lnSpc>
                <a:spcBef>
                  <a:spcPts val="0"/>
                </a:spcBef>
                <a:spcAft>
                  <a:spcPts val="0"/>
                </a:spcAft>
                <a:buClrTx/>
                <a:buSzTx/>
                <a:buFontTx/>
                <a:buNone/>
                <a:tabLst/>
                <a:defRPr/>
              </a:pPr>
              <a:r>
                <a:rPr kumimoji="1" lang="ja-JP" altLang="en-US" sz="800" b="1"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rPr>
                <a:t>作業所長の巡視</a:t>
              </a:r>
              <a:endParaRPr kumimoji="1" lang="en-US" altLang="ja-JP" sz="800" b="1"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1" lang="ja-JP" altLang="en-US" sz="800" b="1"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rPr>
                <a:t>（声かけ・問いかけ）</a:t>
              </a:r>
            </a:p>
          </p:txBody>
        </p:sp>
      </p:grpSp>
      <p:pic>
        <p:nvPicPr>
          <p:cNvPr id="15" name="図 14"/>
          <p:cNvPicPr>
            <a:picLocks noChangeAspect="1" noChangeArrowheads="1"/>
          </p:cNvPicPr>
          <p:nvPr/>
        </p:nvPicPr>
        <p:blipFill>
          <a:blip r:embed="rId3">
            <a:extLst>
              <a:ext uri="{28A0092B-C50C-407E-A947-70E740481C1C}">
                <a14:useLocalDpi xmlns:a14="http://schemas.microsoft.com/office/drawing/2010/main" val="0"/>
              </a:ext>
            </a:extLst>
          </a:blip>
          <a:srcRect l="3021" t="2617" r="1526" b="2673"/>
          <a:stretch>
            <a:fillRect/>
          </a:stretch>
        </p:blipFill>
        <p:spPr bwMode="auto">
          <a:xfrm>
            <a:off x="4866084" y="4091466"/>
            <a:ext cx="4026396" cy="264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134236"/>
            <a:ext cx="4179141" cy="26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482" y="945040"/>
            <a:ext cx="4089014" cy="28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p:cNvSpPr/>
          <p:nvPr/>
        </p:nvSpPr>
        <p:spPr>
          <a:xfrm>
            <a:off x="5148064" y="683404"/>
            <a:ext cx="3600000" cy="369332"/>
          </a:xfrm>
          <a:prstGeom prst="rect">
            <a:avLst/>
          </a:prstGeom>
        </p:spPr>
        <p:txBody>
          <a:bodyPr wrap="square">
            <a:spAutoFit/>
          </a:bodyPr>
          <a:lstStyle/>
          <a:p>
            <a:pPr algn="ctr" fontAlgn="ctr"/>
            <a:r>
              <a:rPr lang="ja-JP" altLang="en-US" dirty="0" smtClean="0">
                <a:solidFill>
                  <a:srgbClr val="000000"/>
                </a:solidFill>
                <a:latin typeface="HG丸ｺﾞｼｯｸM-PRO" panose="020F0600000000000000" pitchFamily="50" charset="-128"/>
                <a:ea typeface="HG丸ｺﾞｼｯｸM-PRO" panose="020F0600000000000000" pitchFamily="50" charset="-128"/>
              </a:rPr>
              <a:t>毎週のサイクル</a:t>
            </a:r>
            <a:endParaRPr lang="en-US" altLang="ja-JP"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755576" y="683404"/>
            <a:ext cx="3600000" cy="369332"/>
          </a:xfrm>
          <a:prstGeom prst="rect">
            <a:avLst/>
          </a:prstGeom>
        </p:spPr>
        <p:txBody>
          <a:bodyPr wrap="square">
            <a:spAutoFit/>
          </a:bodyPr>
          <a:lstStyle/>
          <a:p>
            <a:pPr algn="ctr" fontAlgn="ctr"/>
            <a:r>
              <a:rPr lang="ja-JP" altLang="en-US" dirty="0" smtClean="0">
                <a:solidFill>
                  <a:srgbClr val="000000"/>
                </a:solidFill>
                <a:latin typeface="HG丸ｺﾞｼｯｸM-PRO" panose="020F0600000000000000" pitchFamily="50" charset="-128"/>
                <a:ea typeface="HG丸ｺﾞｼｯｸM-PRO" panose="020F0600000000000000" pitchFamily="50" charset="-128"/>
              </a:rPr>
              <a:t>毎日のサイクル</a:t>
            </a:r>
            <a:endParaRPr lang="en-US" altLang="ja-JP"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827584" y="3779748"/>
            <a:ext cx="3600000" cy="369332"/>
          </a:xfrm>
          <a:prstGeom prst="rect">
            <a:avLst/>
          </a:prstGeom>
        </p:spPr>
        <p:txBody>
          <a:bodyPr wrap="square">
            <a:spAutoFit/>
          </a:bodyPr>
          <a:lstStyle/>
          <a:p>
            <a:pPr algn="ctr" fontAlgn="ctr"/>
            <a:r>
              <a:rPr lang="ja-JP" altLang="en-US" dirty="0" smtClean="0">
                <a:solidFill>
                  <a:srgbClr val="000000"/>
                </a:solidFill>
                <a:latin typeface="HG丸ｺﾞｼｯｸM-PRO" panose="020F0600000000000000" pitchFamily="50" charset="-128"/>
                <a:ea typeface="HG丸ｺﾞｼｯｸM-PRO" panose="020F0600000000000000" pitchFamily="50" charset="-128"/>
              </a:rPr>
              <a:t>毎月のサイクル</a:t>
            </a:r>
            <a:endParaRPr lang="en-US" altLang="ja-JP"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5076056" y="3789040"/>
            <a:ext cx="3600000" cy="369332"/>
          </a:xfrm>
          <a:prstGeom prst="rect">
            <a:avLst/>
          </a:prstGeom>
        </p:spPr>
        <p:txBody>
          <a:bodyPr wrap="square">
            <a:spAutoFit/>
          </a:bodyPr>
          <a:lstStyle/>
          <a:p>
            <a:pPr algn="ctr" fontAlgn="ctr"/>
            <a:r>
              <a:rPr lang="ja-JP" altLang="en-US" dirty="0" smtClean="0">
                <a:solidFill>
                  <a:srgbClr val="000000"/>
                </a:solidFill>
                <a:latin typeface="HG丸ｺﾞｼｯｸM-PRO" panose="020F0600000000000000" pitchFamily="50" charset="-128"/>
                <a:ea typeface="HG丸ｺﾞｼｯｸM-PRO" panose="020F0600000000000000" pitchFamily="50" charset="-128"/>
              </a:rPr>
              <a:t>随時実施するもの</a:t>
            </a:r>
            <a:endParaRPr lang="en-US" altLang="ja-JP"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68987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536" y="940658"/>
            <a:ext cx="8748464" cy="400110"/>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・手摺から身を乗出して作業する場合は安全帯を使用する。（</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No.2001</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393075" y="1363414"/>
            <a:ext cx="7873612" cy="400110"/>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・昇降設備は下記を満たすこと。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No.2002</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905150" y="1691516"/>
            <a:ext cx="7891853" cy="369332"/>
          </a:xfrm>
          <a:prstGeom prst="rect">
            <a:avLst/>
          </a:prstGeom>
        </p:spPr>
        <p:txBody>
          <a:bodyPr wrap="square">
            <a:spAutoFit/>
          </a:bodyPr>
          <a:lstStyle/>
          <a:p>
            <a:pPr fontAlgn="ctr"/>
            <a:r>
              <a:rPr lang="ja-JP" altLang="en-US" u="none" strike="noStrike" dirty="0" smtClean="0">
                <a:effectLst/>
                <a:latin typeface="HG丸ｺﾞｼｯｸM-PRO" panose="020F0600000000000000" pitchFamily="50" charset="-128"/>
                <a:ea typeface="HG丸ｺﾞｼｯｸM-PRO" panose="020F0600000000000000" pitchFamily="50" charset="-128"/>
              </a:rPr>
              <a:t>①通路においては</a:t>
            </a:r>
            <a:r>
              <a:rPr lang="en-US" altLang="ja-JP" u="none" strike="noStrike" dirty="0" smtClean="0">
                <a:effectLst/>
                <a:latin typeface="HG丸ｺﾞｼｯｸM-PRO" panose="020F0600000000000000" pitchFamily="50" charset="-128"/>
                <a:ea typeface="HG丸ｺﾞｼｯｸM-PRO" panose="020F0600000000000000" pitchFamily="50" charset="-128"/>
              </a:rPr>
              <a:t>0.3</a:t>
            </a:r>
            <a:r>
              <a:rPr lang="ja-JP" altLang="en-US" u="none" strike="noStrike" dirty="0" err="1" smtClean="0">
                <a:effectLst/>
                <a:latin typeface="HG丸ｺﾞｼｯｸM-PRO" panose="020F0600000000000000" pitchFamily="50" charset="-128"/>
                <a:ea typeface="HG丸ｺﾞｼｯｸM-PRO" panose="020F0600000000000000" pitchFamily="50" charset="-128"/>
              </a:rPr>
              <a:t>ｍ</a:t>
            </a:r>
            <a:r>
              <a:rPr lang="ja-JP" altLang="en-US" u="none" strike="noStrike" dirty="0" smtClean="0">
                <a:effectLst/>
                <a:latin typeface="HG丸ｺﾞｼｯｸM-PRO" panose="020F0600000000000000" pitchFamily="50" charset="-128"/>
                <a:ea typeface="HG丸ｺﾞｼｯｸM-PRO" panose="020F0600000000000000" pitchFamily="50" charset="-128"/>
              </a:rPr>
              <a:t>以上の高低差の場所には昇降設備を設ける。</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99592" y="2501605"/>
            <a:ext cx="8244408" cy="400110"/>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②</a:t>
            </a:r>
            <a:r>
              <a:rPr lang="ja-JP" altLang="en-US" u="none" strike="noStrike" dirty="0" smtClean="0">
                <a:effectLst/>
                <a:latin typeface="HG丸ｺﾞｼｯｸM-PRO" panose="020F0600000000000000" pitchFamily="50" charset="-128"/>
                <a:ea typeface="HG丸ｺﾞｼｯｸM-PRO" panose="020F0600000000000000" pitchFamily="50" charset="-128"/>
              </a:rPr>
              <a:t>移動はしごは、高低差</a:t>
            </a:r>
            <a:r>
              <a:rPr lang="en-US" altLang="ja-JP" u="none" strike="noStrike" dirty="0" smtClean="0">
                <a:effectLst/>
                <a:latin typeface="HG丸ｺﾞｼｯｸM-PRO" panose="020F0600000000000000" pitchFamily="50" charset="-128"/>
                <a:ea typeface="HG丸ｺﾞｼｯｸM-PRO" panose="020F0600000000000000" pitchFamily="50" charset="-128"/>
              </a:rPr>
              <a:t>3</a:t>
            </a:r>
            <a:r>
              <a:rPr lang="ja-JP" altLang="en-US" u="none" strike="noStrike" dirty="0" err="1" smtClean="0">
                <a:effectLst/>
                <a:latin typeface="HG丸ｺﾞｼｯｸM-PRO" panose="020F0600000000000000" pitchFamily="50" charset="-128"/>
                <a:ea typeface="HG丸ｺﾞｼｯｸM-PRO" panose="020F0600000000000000" pitchFamily="50" charset="-128"/>
              </a:rPr>
              <a:t>ｍ</a:t>
            </a:r>
            <a:r>
              <a:rPr lang="ja-JP" altLang="en-US" u="none" strike="noStrike" dirty="0" smtClean="0">
                <a:effectLst/>
                <a:latin typeface="HG丸ｺﾞｼｯｸM-PRO" panose="020F0600000000000000" pitchFamily="50" charset="-128"/>
                <a:ea typeface="HG丸ｺﾞｼｯｸM-PRO" panose="020F0600000000000000" pitchFamily="50" charset="-128"/>
              </a:rPr>
              <a:t>未満で使用期間３日未満の場合に使用可。</a:t>
            </a:r>
            <a:r>
              <a:rPr lang="ja-JP" altLang="en-US" sz="2000" u="none" strike="noStrike" dirty="0" smtClean="0">
                <a:effectLst/>
                <a:latin typeface="HG丸ｺﾞｼｯｸM-PRO" panose="020F0600000000000000" pitchFamily="50" charset="-128"/>
                <a:ea typeface="HG丸ｺﾞｼｯｸM-PRO" panose="020F0600000000000000" pitchFamily="50" charset="-128"/>
              </a:rPr>
              <a:t>　　　　　　　　　　　　　　　　　　　　　</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394652" y="1988840"/>
            <a:ext cx="8114133" cy="400110"/>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・移動はしごは以下を満たす。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No.2003</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394335" y="2825060"/>
            <a:ext cx="8114133" cy="400110"/>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・固定はしごは以下を満たす。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No.2004</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878613" y="3141555"/>
            <a:ext cx="8100001" cy="369332"/>
          </a:xfrm>
          <a:prstGeom prst="rect">
            <a:avLst/>
          </a:prstGeom>
        </p:spPr>
        <p:txBody>
          <a:bodyPr wrap="square">
            <a:spAutoFit/>
          </a:bodyPr>
          <a:lstStyle/>
          <a:p>
            <a:pPr fontAlgn="ctr"/>
            <a:r>
              <a:rPr lang="ja-JP" altLang="en-US" u="none" strike="noStrike" dirty="0" smtClean="0">
                <a:effectLst/>
                <a:latin typeface="HG丸ｺﾞｼｯｸM-PRO" panose="020F0600000000000000" pitchFamily="50" charset="-128"/>
                <a:ea typeface="HG丸ｺﾞｼｯｸM-PRO" panose="020F0600000000000000" pitchFamily="50" charset="-128"/>
              </a:rPr>
              <a:t>①</a:t>
            </a:r>
            <a:r>
              <a:rPr lang="ja-JP" altLang="en-US" dirty="0">
                <a:latin typeface="HG丸ｺﾞｼｯｸM-PRO" panose="020F0600000000000000" pitchFamily="50" charset="-128"/>
                <a:ea typeface="HG丸ｺﾞｼｯｸM-PRO" panose="020F0600000000000000" pitchFamily="50" charset="-128"/>
              </a:rPr>
              <a:t>木製</a:t>
            </a:r>
            <a:r>
              <a:rPr lang="ja-JP" altLang="en-US" dirty="0" smtClean="0">
                <a:latin typeface="HG丸ｺﾞｼｯｸM-PRO" panose="020F0600000000000000" pitchFamily="50" charset="-128"/>
                <a:ea typeface="HG丸ｺﾞｼｯｸM-PRO" panose="020F0600000000000000" pitchFamily="50" charset="-128"/>
              </a:rPr>
              <a:t>のはしごは使用禁止、</a:t>
            </a:r>
            <a:r>
              <a:rPr lang="ja-JP" altLang="en-US" dirty="0">
                <a:latin typeface="HG丸ｺﾞｼｯｸM-PRO" panose="020F0600000000000000" pitchFamily="50" charset="-128"/>
                <a:ea typeface="HG丸ｺﾞｼｯｸM-PRO" panose="020F0600000000000000" pitchFamily="50" charset="-128"/>
              </a:rPr>
              <a:t>アルミ製</a:t>
            </a:r>
            <a:r>
              <a:rPr lang="ja-JP" altLang="en-US" dirty="0" smtClean="0">
                <a:latin typeface="HG丸ｺﾞｼｯｸM-PRO" panose="020F0600000000000000" pitchFamily="50" charset="-128"/>
                <a:ea typeface="HG丸ｺﾞｼｯｸM-PRO" panose="020F0600000000000000" pitchFamily="50" charset="-128"/>
              </a:rPr>
              <a:t>のはしごは垂直使用型を使用すること</a:t>
            </a:r>
            <a:r>
              <a:rPr lang="ja-JP" altLang="en-US" u="none" strike="noStrike" dirty="0" smtClean="0">
                <a:effectLst/>
                <a:latin typeface="HG丸ｺﾞｼｯｸM-PRO" panose="020F0600000000000000" pitchFamily="50" charset="-128"/>
                <a:ea typeface="HG丸ｺﾞｼｯｸM-PRO" panose="020F0600000000000000" pitchFamily="50" charset="-128"/>
              </a:rPr>
              <a:t>。</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882178" y="3458633"/>
            <a:ext cx="7204889" cy="369332"/>
          </a:xfrm>
          <a:prstGeom prst="rect">
            <a:avLst/>
          </a:prstGeom>
        </p:spPr>
        <p:txBody>
          <a:bodyPr wrap="square">
            <a:spAutoFit/>
          </a:bodyPr>
          <a:lstStyle/>
          <a:p>
            <a:pPr fontAlgn="ctr"/>
            <a:r>
              <a:rPr lang="ja-JP" altLang="en-US" u="none" strike="noStrike" dirty="0" smtClean="0">
                <a:effectLst/>
                <a:latin typeface="HG丸ｺﾞｼｯｸM-PRO" panose="020F0600000000000000" pitchFamily="50" charset="-128"/>
                <a:ea typeface="HG丸ｺﾞｼｯｸM-PRO" panose="020F0600000000000000" pitchFamily="50" charset="-128"/>
              </a:rPr>
              <a:t>②踏桟と壁の間隔は</a:t>
            </a:r>
            <a:r>
              <a:rPr lang="en-US" altLang="ja-JP" u="none" strike="noStrike" dirty="0" smtClean="0">
                <a:effectLst/>
                <a:latin typeface="HG丸ｺﾞｼｯｸM-PRO" panose="020F0600000000000000" pitchFamily="50" charset="-128"/>
                <a:ea typeface="HG丸ｺﾞｼｯｸM-PRO" panose="020F0600000000000000" pitchFamily="50" charset="-128"/>
              </a:rPr>
              <a:t>15</a:t>
            </a:r>
            <a:r>
              <a:rPr lang="ja-JP" altLang="en-US" u="none" strike="noStrike" dirty="0" smtClean="0">
                <a:effectLst/>
                <a:latin typeface="HG丸ｺﾞｼｯｸM-PRO" panose="020F0600000000000000" pitchFamily="50" charset="-128"/>
                <a:ea typeface="HG丸ｺﾞｼｯｸM-PRO" panose="020F0600000000000000" pitchFamily="50" charset="-128"/>
              </a:rPr>
              <a:t>ｃｍ以上。</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882178" y="3740875"/>
            <a:ext cx="8184910" cy="369332"/>
          </a:xfrm>
          <a:prstGeom prst="rect">
            <a:avLst/>
          </a:prstGeom>
        </p:spPr>
        <p:txBody>
          <a:bodyPr wrap="square">
            <a:spAutoFit/>
          </a:bodyPr>
          <a:lstStyle/>
          <a:p>
            <a:pPr fontAlgn="ctr"/>
            <a:r>
              <a:rPr lang="ja-JP" altLang="en-US" u="none" strike="noStrike" dirty="0" smtClean="0">
                <a:effectLst/>
                <a:latin typeface="HG丸ｺﾞｼｯｸM-PRO" panose="020F0600000000000000" pitchFamily="50" charset="-128"/>
                <a:ea typeface="HG丸ｺﾞｼｯｸM-PRO" panose="020F0600000000000000" pitchFamily="50" charset="-128"/>
              </a:rPr>
              <a:t>③背もたれ付ｏｒ安全ブロックの設置。</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391342" y="4009174"/>
            <a:ext cx="8812028" cy="707886"/>
          </a:xfrm>
          <a:prstGeom prst="rect">
            <a:avLst/>
          </a:prstGeom>
        </p:spPr>
        <p:txBody>
          <a:bodyPr wrap="non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・脚立</a:t>
            </a:r>
            <a:r>
              <a:rPr lang="ja-JP" altLang="en-US" sz="2000" dirty="0" smtClean="0">
                <a:latin typeface="HG丸ｺﾞｼｯｸM-PRO" panose="020F0600000000000000" pitchFamily="50" charset="-128"/>
                <a:ea typeface="HG丸ｺﾞｼｯｸM-PRO" panose="020F0600000000000000" pitchFamily="50" charset="-128"/>
              </a:rPr>
              <a:t>（脚立の使用は原則として禁止。脚立を使う以外に有効な手段が</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ない場合は、「脚立使用届」を提出し許可を得ること。</a:t>
            </a:r>
            <a:r>
              <a:rPr lang="ja-JP" altLang="en-US" sz="2000" u="none" strike="noStrike" dirty="0" smtClean="0">
                <a:effectLst/>
                <a:latin typeface="HG丸ｺﾞｼｯｸM-PRO" panose="020F0600000000000000" pitchFamily="50" charset="-128"/>
                <a:ea typeface="HG丸ｺﾞｼｯｸM-PRO" panose="020F0600000000000000" pitchFamily="50" charset="-128"/>
              </a:rPr>
              <a:t>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No.2005</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882174" y="4643844"/>
            <a:ext cx="7672348" cy="369332"/>
          </a:xfrm>
          <a:prstGeom prst="rect">
            <a:avLst/>
          </a:prstGeom>
        </p:spPr>
        <p:txBody>
          <a:bodyPr wrap="square">
            <a:spAutoFit/>
          </a:bodyPr>
          <a:lstStyle/>
          <a:p>
            <a:pPr fontAlgn="ctr"/>
            <a:r>
              <a:rPr lang="ja-JP" altLang="en-US" u="none" strike="noStrike" dirty="0" smtClean="0">
                <a:effectLst/>
                <a:latin typeface="HG丸ｺﾞｼｯｸM-PRO" panose="020F0600000000000000" pitchFamily="50" charset="-128"/>
                <a:ea typeface="HG丸ｺﾞｼｯｸM-PRO" panose="020F0600000000000000" pitchFamily="50" charset="-128"/>
              </a:rPr>
              <a:t>①「脚立」上端部を使用した作業床等への乗降り行為は禁止。</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179512" y="404664"/>
            <a:ext cx="4464496" cy="523220"/>
          </a:xfrm>
          <a:prstGeom prst="rect">
            <a:avLst/>
          </a:prstGeom>
          <a:noFill/>
        </p:spPr>
        <p:txBody>
          <a:bodyPr wrap="square" rtlCol="0">
            <a:spAutoFit/>
          </a:bodyPr>
          <a:lstStyle/>
          <a:p>
            <a:r>
              <a:rPr kumimoji="1" lang="ja-JP" altLang="en-US" sz="2800" dirty="0" smtClean="0">
                <a:solidFill>
                  <a:srgbClr val="0070C0"/>
                </a:solidFill>
                <a:latin typeface="AR P浪漫明朝体U" panose="020B0600010101010101" pitchFamily="50" charset="-128"/>
                <a:ea typeface="AR P浪漫明朝体U" panose="020B0600010101010101" pitchFamily="50" charset="-128"/>
              </a:rPr>
              <a:t>墜落防止対策（１）</a:t>
            </a:r>
            <a:endParaRPr kumimoji="1" lang="ja-JP" altLang="en-US" sz="2800" dirty="0">
              <a:solidFill>
                <a:srgbClr val="0070C0"/>
              </a:solidFill>
              <a:latin typeface="AR P浪漫明朝体U" panose="020B0600010101010101" pitchFamily="50" charset="-128"/>
              <a:ea typeface="AR P浪漫明朝体U" panose="020B0600010101010101" pitchFamily="50" charset="-128"/>
            </a:endParaRPr>
          </a:p>
        </p:txBody>
      </p:sp>
      <p:sp>
        <p:nvSpPr>
          <p:cNvPr id="25" name="正方形/長方形 24"/>
          <p:cNvSpPr/>
          <p:nvPr/>
        </p:nvSpPr>
        <p:spPr>
          <a:xfrm>
            <a:off x="886562" y="4961562"/>
            <a:ext cx="8092053" cy="369332"/>
          </a:xfrm>
          <a:prstGeom prst="rect">
            <a:avLst/>
          </a:prstGeom>
        </p:spPr>
        <p:txBody>
          <a:bodyPr wrap="square">
            <a:spAutoFit/>
          </a:bodyPr>
          <a:lstStyle/>
          <a:p>
            <a:pPr fontAlgn="ctr"/>
            <a:r>
              <a:rPr lang="ja-JP" altLang="en-US" u="none" strike="noStrike" dirty="0" smtClean="0">
                <a:effectLst/>
                <a:latin typeface="HG丸ｺﾞｼｯｸM-PRO" panose="020F0600000000000000" pitchFamily="50" charset="-128"/>
                <a:ea typeface="HG丸ｺﾞｼｯｸM-PRO" panose="020F0600000000000000" pitchFamily="50" charset="-128"/>
              </a:rPr>
              <a:t>②折りたたんで斜路ｏｒ移動はしごとしての使用は禁止。</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886562" y="5330894"/>
            <a:ext cx="8221942" cy="369332"/>
          </a:xfrm>
          <a:prstGeom prst="rect">
            <a:avLst/>
          </a:prstGeom>
        </p:spPr>
        <p:txBody>
          <a:bodyPr wrap="square">
            <a:spAutoFit/>
          </a:bodyPr>
          <a:lstStyle/>
          <a:p>
            <a:pPr fontAlgn="ctr"/>
            <a:r>
              <a:rPr lang="ja-JP" altLang="en-US" u="none" strike="noStrike" dirty="0" smtClean="0">
                <a:effectLst/>
                <a:latin typeface="HG丸ｺﾞｼｯｸM-PRO" panose="020F0600000000000000" pitchFamily="50" charset="-128"/>
                <a:ea typeface="HG丸ｺﾞｼｯｸM-PRO" panose="020F0600000000000000" pitchFamily="50" charset="-128"/>
              </a:rPr>
              <a:t>③広げて斜路</a:t>
            </a:r>
            <a:r>
              <a:rPr lang="en-US" altLang="ja-JP" u="none" strike="noStrike" dirty="0" smtClean="0">
                <a:effectLst/>
                <a:latin typeface="HG丸ｺﾞｼｯｸM-PRO" panose="020F0600000000000000" pitchFamily="50" charset="-128"/>
                <a:ea typeface="HG丸ｺﾞｼｯｸM-PRO" panose="020F0600000000000000" pitchFamily="50" charset="-128"/>
              </a:rPr>
              <a:t>or</a:t>
            </a:r>
            <a:r>
              <a:rPr lang="ja-JP" altLang="en-US" u="none" strike="noStrike" dirty="0" smtClean="0">
                <a:effectLst/>
                <a:latin typeface="HG丸ｺﾞｼｯｸM-PRO" panose="020F0600000000000000" pitchFamily="50" charset="-128"/>
                <a:ea typeface="HG丸ｺﾞｼｯｸM-PRO" panose="020F0600000000000000" pitchFamily="50" charset="-128"/>
              </a:rPr>
              <a:t>移動はしごとしての使用は禁止。（製品化されたものを除く）</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886562" y="5700226"/>
            <a:ext cx="6865500" cy="369332"/>
          </a:xfrm>
          <a:prstGeom prst="rect">
            <a:avLst/>
          </a:prstGeom>
        </p:spPr>
        <p:txBody>
          <a:bodyPr wrap="square">
            <a:spAutoFit/>
          </a:bodyPr>
          <a:lstStyle/>
          <a:p>
            <a:pPr lvl="0" fontAlgn="ctr"/>
            <a:r>
              <a:rPr lang="ja-JP" altLang="en-US" dirty="0">
                <a:solidFill>
                  <a:prstClr val="black"/>
                </a:solidFill>
                <a:latin typeface="HG丸ｺﾞｼｯｸM-PRO" panose="020F0600000000000000" pitchFamily="50" charset="-128"/>
                <a:ea typeface="HG丸ｺﾞｼｯｸM-PRO" panose="020F0600000000000000" pitchFamily="50" charset="-128"/>
              </a:rPr>
              <a:t>④６尺を超える脚立の使用は原則</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禁止。</a:t>
            </a:r>
            <a:endParaRPr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856757" y="6069558"/>
            <a:ext cx="7731958" cy="369332"/>
          </a:xfrm>
          <a:prstGeom prst="rect">
            <a:avLst/>
          </a:prstGeom>
        </p:spPr>
        <p:txBody>
          <a:bodyPr wrap="square">
            <a:spAutoFit/>
          </a:bodyPr>
          <a:lstStyle/>
          <a:p>
            <a:r>
              <a:rPr lang="ja-JP" altLang="en-US" u="none" strike="noStrike" dirty="0" smtClean="0">
                <a:effectLst/>
                <a:latin typeface="HG丸ｺﾞｼｯｸM-PRO" panose="020F0600000000000000" pitchFamily="50" charset="-128"/>
                <a:ea typeface="HG丸ｺﾞｼｯｸM-PRO" panose="020F0600000000000000" pitchFamily="50" charset="-128"/>
              </a:rPr>
              <a:t>⑤脚立の天板に立って作業することを禁止する。</a:t>
            </a:r>
            <a:endParaRPr lang="ja-JP" altLang="en-US" dirty="0">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856757" y="6444044"/>
            <a:ext cx="7981662" cy="369332"/>
          </a:xfrm>
          <a:prstGeom prst="rect">
            <a:avLst/>
          </a:prstGeom>
        </p:spPr>
        <p:txBody>
          <a:bodyPr wrap="square">
            <a:spAutoFit/>
          </a:bodyPr>
          <a:lstStyle/>
          <a:p>
            <a:pPr fontAlgn="ctr"/>
            <a:r>
              <a:rPr lang="ja-JP" altLang="en-US" u="none" strike="noStrike" dirty="0" smtClean="0">
                <a:effectLst/>
                <a:latin typeface="HG丸ｺﾞｼｯｸM-PRO" panose="020F0600000000000000" pitchFamily="50" charset="-128"/>
                <a:ea typeface="HG丸ｺﾞｼｯｸM-PRO" panose="020F0600000000000000" pitchFamily="50" charset="-128"/>
              </a:rPr>
              <a:t>⑥脚立を背にしたり、手放しで昇降することを禁止する。</a:t>
            </a:r>
            <a:endParaRPr lang="ja-JP" altLang="en-US" b="0"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899592" y="2236802"/>
            <a:ext cx="7502530" cy="400110"/>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①</a:t>
            </a:r>
            <a:r>
              <a:rPr lang="ja-JP" altLang="en-US" dirty="0">
                <a:latin typeface="HG丸ｺﾞｼｯｸM-PRO" panose="020F0600000000000000" pitchFamily="50" charset="-128"/>
                <a:ea typeface="HG丸ｺﾞｼｯｸM-PRO" panose="020F0600000000000000" pitchFamily="50" charset="-128"/>
              </a:rPr>
              <a:t>木製</a:t>
            </a:r>
            <a:r>
              <a:rPr lang="ja-JP" altLang="en-US" dirty="0" smtClean="0">
                <a:latin typeface="HG丸ｺﾞｼｯｸM-PRO" panose="020F0600000000000000" pitchFamily="50" charset="-128"/>
                <a:ea typeface="HG丸ｺﾞｼｯｸM-PRO" panose="020F0600000000000000" pitchFamily="50" charset="-128"/>
              </a:rPr>
              <a:t>のはしごは使用禁止</a:t>
            </a:r>
            <a:r>
              <a:rPr lang="ja-JP" altLang="en-US" u="none" strike="noStrike" dirty="0" smtClean="0">
                <a:effectLst/>
                <a:latin typeface="HG丸ｺﾞｼｯｸM-PRO" panose="020F0600000000000000" pitchFamily="50" charset="-128"/>
                <a:ea typeface="HG丸ｺﾞｼｯｸM-PRO" panose="020F0600000000000000" pitchFamily="50" charset="-128"/>
              </a:rPr>
              <a:t>。</a:t>
            </a:r>
            <a:r>
              <a:rPr lang="ja-JP" altLang="en-US" sz="2000" u="none" strike="noStrike" dirty="0" smtClean="0">
                <a:effectLst/>
                <a:latin typeface="HG丸ｺﾞｼｯｸM-PRO" panose="020F0600000000000000" pitchFamily="50" charset="-128"/>
                <a:ea typeface="HG丸ｺﾞｼｯｸM-PRO" panose="020F0600000000000000" pitchFamily="50" charset="-128"/>
              </a:rPr>
              <a:t>　　　　　　　　　　　　　　　　　　　　　</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946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5536" y="3388930"/>
            <a:ext cx="8384603" cy="400110"/>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・高所作業における安全帯の使用は以下を満たす。（</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No.2011</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395536" y="2660139"/>
            <a:ext cx="8640960" cy="984885"/>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・ケーソン製作の内型枠取り外し等でクレーンで吊った状態の内型枠又は</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u="none" strike="noStrike" dirty="0" smtClean="0">
                <a:effectLst/>
                <a:latin typeface="HG丸ｺﾞｼｯｸM-PRO" panose="020F0600000000000000" pitchFamily="50" charset="-128"/>
                <a:ea typeface="HG丸ｺﾞｼｯｸM-PRO" panose="020F0600000000000000" pitchFamily="50" charset="-128"/>
              </a:rPr>
              <a:t>足場に作業員を乗せてはならない。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No.2010</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fontAlgn="ct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95536" y="1981289"/>
            <a:ext cx="8424936" cy="1015663"/>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・吊枠で作業を行う場合は原則岸壁上に着地させて行う。</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u="none" strike="noStrike" dirty="0" smtClean="0">
                <a:effectLst/>
                <a:latin typeface="HG丸ｺﾞｼｯｸM-PRO" panose="020F0600000000000000" pitchFamily="50" charset="-128"/>
                <a:ea typeface="HG丸ｺﾞｼｯｸM-PRO" panose="020F0600000000000000" pitchFamily="50" charset="-128"/>
              </a:rPr>
              <a:t>出来ない場合は、墜落防止措置を行う。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No.2009</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fontAlgn="ct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397389" y="1196752"/>
            <a:ext cx="8287579" cy="400110"/>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・開口部関係は別途基準がある。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No.2006</a:t>
            </a:r>
            <a:r>
              <a:rPr lang="ja-JP" altLang="en-US" sz="2000" u="none" strike="noStrike" dirty="0" smtClean="0">
                <a:effectLst/>
                <a:latin typeface="HG丸ｺﾞｼｯｸM-PRO" panose="020F0600000000000000" pitchFamily="50" charset="-128"/>
                <a:ea typeface="HG丸ｺﾞｼｯｸM-PRO" panose="020F0600000000000000" pitchFamily="50" charset="-128"/>
              </a:rPr>
              <a:t>）　（詳細は職員へ）</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397389" y="1588730"/>
            <a:ext cx="7326663" cy="400110"/>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r>
              <a:rPr lang="ja-JP" altLang="en-US" sz="2000" u="none" strike="noStrike" dirty="0" err="1" smtClean="0">
                <a:effectLst/>
                <a:latin typeface="HG丸ｺﾞｼｯｸM-PRO" panose="020F0600000000000000" pitchFamily="50" charset="-128"/>
                <a:ea typeface="HG丸ｺﾞｼｯｸM-PRO" panose="020F0600000000000000" pitchFamily="50" charset="-128"/>
              </a:rPr>
              <a:t>うま</a:t>
            </a:r>
            <a:r>
              <a:rPr lang="ja-JP" altLang="en-US" sz="2000" u="none" strike="noStrike" dirty="0" smtClean="0">
                <a:effectLst/>
                <a:latin typeface="HG丸ｺﾞｼｯｸM-PRO" panose="020F0600000000000000" pitchFamily="50" charset="-128"/>
                <a:ea typeface="HG丸ｺﾞｼｯｸM-PRO" panose="020F0600000000000000" pitchFamily="50" charset="-128"/>
              </a:rPr>
              <a:t>足場」の現場持込禁止。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No.2008</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55794" y="666274"/>
            <a:ext cx="4404238" cy="523220"/>
          </a:xfrm>
          <a:prstGeom prst="rect">
            <a:avLst/>
          </a:prstGeom>
          <a:noFill/>
        </p:spPr>
        <p:txBody>
          <a:bodyPr wrap="square" rtlCol="0">
            <a:spAutoFit/>
          </a:bodyPr>
          <a:lstStyle/>
          <a:p>
            <a:r>
              <a:rPr kumimoji="1" lang="ja-JP" altLang="en-US" sz="2800" dirty="0" smtClean="0">
                <a:solidFill>
                  <a:srgbClr val="0070C0"/>
                </a:solidFill>
                <a:latin typeface="AR P浪漫明朝体U" panose="020B0600010101010101" pitchFamily="50" charset="-128"/>
                <a:ea typeface="AR P浪漫明朝体U" panose="020B0600010101010101" pitchFamily="50" charset="-128"/>
              </a:rPr>
              <a:t>墜落防止対策（２）</a:t>
            </a:r>
            <a:endParaRPr kumimoji="1" lang="ja-JP" altLang="en-US" sz="2800" dirty="0">
              <a:solidFill>
                <a:srgbClr val="0070C0"/>
              </a:solidFill>
              <a:latin typeface="AR P浪漫明朝体U" panose="020B0600010101010101" pitchFamily="50" charset="-128"/>
              <a:ea typeface="AR P浪漫明朝体U" panose="020B0600010101010101" pitchFamily="50" charset="-128"/>
            </a:endParaRPr>
          </a:p>
        </p:txBody>
      </p:sp>
      <p:sp>
        <p:nvSpPr>
          <p:cNvPr id="15" name="正方形/長方形 14"/>
          <p:cNvSpPr/>
          <p:nvPr/>
        </p:nvSpPr>
        <p:spPr>
          <a:xfrm>
            <a:off x="899592" y="4365104"/>
            <a:ext cx="8244408" cy="677108"/>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②フルハーネス型安全帯は、「２丁掛けでその内１本はストッパー付きの</a:t>
            </a:r>
            <a:endParaRPr lang="en-US" altLang="ja-JP" dirty="0" smtClean="0">
              <a:latin typeface="HG丸ｺﾞｼｯｸM-PRO" panose="020F0600000000000000" pitchFamily="50" charset="-128"/>
              <a:ea typeface="HG丸ｺﾞｼｯｸM-PRO" panose="020F0600000000000000" pitchFamily="50" charset="-128"/>
            </a:endParaRPr>
          </a:p>
          <a:p>
            <a:pPr fontAlgn="ct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巻き取り式ランヤードである」ことを基本とする。</a:t>
            </a:r>
            <a:r>
              <a:rPr lang="ja-JP" altLang="en-US" sz="2000" u="none" strike="noStrike" dirty="0" smtClean="0">
                <a:effectLst/>
                <a:latin typeface="HG丸ｺﾞｼｯｸM-PRO" panose="020F0600000000000000" pitchFamily="50" charset="-128"/>
                <a:ea typeface="HG丸ｺﾞｼｯｸM-PRO" panose="020F0600000000000000" pitchFamily="50" charset="-128"/>
              </a:rPr>
              <a:t>　　　　　　　　　　　　　　　　　</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899592" y="3760004"/>
            <a:ext cx="8244408" cy="677108"/>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①高さ</a:t>
            </a:r>
            <a:r>
              <a:rPr lang="en-US" altLang="ja-JP" dirty="0" smtClean="0">
                <a:latin typeface="HG丸ｺﾞｼｯｸM-PRO" panose="020F0600000000000000" pitchFamily="50" charset="-128"/>
                <a:ea typeface="HG丸ｺﾞｼｯｸM-PRO" panose="020F0600000000000000" pitchFamily="50" charset="-128"/>
              </a:rPr>
              <a:t>5.0m</a:t>
            </a:r>
            <a:r>
              <a:rPr lang="ja-JP" altLang="en-US" dirty="0" smtClean="0">
                <a:latin typeface="HG丸ｺﾞｼｯｸM-PRO" panose="020F0600000000000000" pitchFamily="50" charset="-128"/>
                <a:ea typeface="HG丸ｺﾞｼｯｸM-PRO" panose="020F0600000000000000" pitchFamily="50" charset="-128"/>
              </a:rPr>
              <a:t>を超える場所においてはフルハーネス型安全帯の使用を基本とし、　</a:t>
            </a:r>
            <a:endParaRPr lang="en-US" altLang="ja-JP" dirty="0" smtClean="0">
              <a:latin typeface="HG丸ｺﾞｼｯｸM-PRO" panose="020F0600000000000000" pitchFamily="50" charset="-128"/>
              <a:ea typeface="HG丸ｺﾞｼｯｸM-PRO" panose="020F0600000000000000" pitchFamily="50" charset="-128"/>
            </a:endParaRPr>
          </a:p>
          <a:p>
            <a:pPr fontAlgn="ctr"/>
            <a:r>
              <a:rPr lang="ja-JP" altLang="en-US" dirty="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5.0m</a:t>
            </a:r>
            <a:r>
              <a:rPr lang="ja-JP" altLang="en-US" dirty="0" smtClean="0">
                <a:latin typeface="HG丸ｺﾞｼｯｸM-PRO" panose="020F0600000000000000" pitchFamily="50" charset="-128"/>
                <a:ea typeface="HG丸ｺﾞｼｯｸM-PRO" panose="020F0600000000000000" pitchFamily="50" charset="-128"/>
              </a:rPr>
              <a:t>以下の場所では胴ベルト型安全帯の使用可。</a:t>
            </a:r>
            <a:r>
              <a:rPr lang="ja-JP" altLang="en-US" sz="2000" u="none" strike="noStrike" dirty="0" smtClean="0">
                <a:effectLst/>
                <a:latin typeface="HG丸ｺﾞｼｯｸM-PRO" panose="020F0600000000000000" pitchFamily="50" charset="-128"/>
                <a:ea typeface="HG丸ｺﾞｼｯｸM-PRO" panose="020F0600000000000000" pitchFamily="50" charset="-128"/>
              </a:rPr>
              <a:t>　　　　　　　　　　　　　　　　　　　　　</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25845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46246" y="1196752"/>
            <a:ext cx="8590250" cy="707886"/>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・立坑等への資材搬出入は、避難場所への退避等を行った後に行う</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No.3001</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447790" y="1844824"/>
            <a:ext cx="8548264" cy="984885"/>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・仮設の吊ピースを使用する場合は、取付位置、溶接位置と溶接長</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溶接部</a:t>
            </a:r>
            <a:r>
              <a:rPr lang="ja-JP" altLang="en-US" sz="2000" dirty="0">
                <a:latin typeface="HG丸ｺﾞｼｯｸM-PRO" panose="020F0600000000000000" pitchFamily="50" charset="-128"/>
                <a:ea typeface="HG丸ｺﾞｼｯｸM-PRO" panose="020F0600000000000000" pitchFamily="50" charset="-128"/>
              </a:rPr>
              <a:t>の</a:t>
            </a:r>
            <a:r>
              <a:rPr lang="ja-JP" altLang="en-US" sz="2000" dirty="0" smtClean="0">
                <a:latin typeface="HG丸ｺﾞｼｯｸM-PRO" panose="020F0600000000000000" pitchFamily="50" charset="-128"/>
                <a:ea typeface="HG丸ｺﾞｼｯｸM-PRO" panose="020F0600000000000000" pitchFamily="50" charset="-128"/>
              </a:rPr>
              <a:t>確認</a:t>
            </a:r>
            <a:r>
              <a:rPr lang="ja-JP" altLang="en-US" sz="2000" dirty="0">
                <a:latin typeface="HG丸ｺﾞｼｯｸM-PRO" panose="020F0600000000000000" pitchFamily="50" charset="-128"/>
                <a:ea typeface="HG丸ｺﾞｼｯｸM-PRO" panose="020F0600000000000000" pitchFamily="50" charset="-128"/>
              </a:rPr>
              <a:t>方法、玉掛方法を周知する</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No.3002</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a:p>
            <a:pPr fontAlgn="ctr"/>
            <a:endParaRPr lang="ja-JP" altLang="en-US" dirty="0">
              <a:solidFill>
                <a:srgbClr val="000000"/>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467544" y="2505090"/>
            <a:ext cx="8568952"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・立坑への資材搬入時、吊</a:t>
            </a:r>
            <a:r>
              <a:rPr lang="ja-JP" altLang="en-US" sz="2000" dirty="0" smtClean="0">
                <a:latin typeface="HG丸ｺﾞｼｯｸM-PRO" panose="020F0600000000000000" pitchFamily="50" charset="-128"/>
                <a:ea typeface="HG丸ｺﾞｼｯｸM-PRO" panose="020F0600000000000000" pitchFamily="50" charset="-128"/>
              </a:rPr>
              <a:t>荷を手摺へ固縛すること禁止。（</a:t>
            </a:r>
            <a:r>
              <a:rPr lang="en-US" altLang="ja-JP" sz="2000" dirty="0" smtClean="0">
                <a:latin typeface="HG丸ｺﾞｼｯｸM-PRO" panose="020F0600000000000000" pitchFamily="50" charset="-128"/>
                <a:ea typeface="HG丸ｺﾞｼｯｸM-PRO" panose="020F0600000000000000" pitchFamily="50" charset="-128"/>
              </a:rPr>
              <a:t>No.3002</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57402" y="4541058"/>
            <a:ext cx="8579094"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・建枠のピンや布枠のツメ等への玉掛け禁止</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No.7005</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269167" y="651060"/>
            <a:ext cx="4734881" cy="523220"/>
          </a:xfrm>
          <a:prstGeom prst="rect">
            <a:avLst/>
          </a:prstGeom>
          <a:noFill/>
        </p:spPr>
        <p:txBody>
          <a:bodyPr wrap="square" rtlCol="0">
            <a:spAutoFit/>
          </a:bodyPr>
          <a:lstStyle/>
          <a:p>
            <a:r>
              <a:rPr kumimoji="1" lang="ja-JP" altLang="en-US" sz="2800" dirty="0" smtClean="0">
                <a:solidFill>
                  <a:srgbClr val="0070C0"/>
                </a:solidFill>
                <a:latin typeface="AR P浪漫明朝体U" panose="020B0600010101010101" pitchFamily="50" charset="-128"/>
                <a:ea typeface="AR P浪漫明朝体U" panose="020B0600010101010101" pitchFamily="50" charset="-128"/>
              </a:rPr>
              <a:t>飛来落下防止対策</a:t>
            </a:r>
            <a:endParaRPr kumimoji="1" lang="ja-JP" altLang="en-US" sz="2800" dirty="0">
              <a:solidFill>
                <a:srgbClr val="0070C0"/>
              </a:solidFill>
              <a:latin typeface="AR P浪漫明朝体U" panose="020B0600010101010101" pitchFamily="50" charset="-128"/>
              <a:ea typeface="AR P浪漫明朝体U" panose="020B0600010101010101" pitchFamily="50" charset="-128"/>
            </a:endParaRPr>
          </a:p>
        </p:txBody>
      </p:sp>
      <p:sp>
        <p:nvSpPr>
          <p:cNvPr id="11" name="正方形/長方形 10"/>
          <p:cNvSpPr/>
          <p:nvPr/>
        </p:nvSpPr>
        <p:spPr>
          <a:xfrm>
            <a:off x="458834" y="2924944"/>
            <a:ext cx="8685165" cy="400110"/>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ALC</a:t>
            </a:r>
            <a:r>
              <a:rPr lang="ja-JP" altLang="en-US" sz="2000" dirty="0" smtClean="0">
                <a:latin typeface="HG丸ｺﾞｼｯｸM-PRO" panose="020F0600000000000000" pitchFamily="50" charset="-128"/>
                <a:ea typeface="HG丸ｺﾞｼｯｸM-PRO" panose="020F0600000000000000" pitchFamily="50" charset="-128"/>
              </a:rPr>
              <a:t>版等の設置作業は以下を満たす。　　　　　　　  （</a:t>
            </a:r>
            <a:r>
              <a:rPr lang="en-US" altLang="ja-JP" sz="2000" dirty="0" smtClean="0">
                <a:latin typeface="HG丸ｺﾞｼｯｸM-PRO" panose="020F0600000000000000" pitchFamily="50" charset="-128"/>
                <a:ea typeface="HG丸ｺﾞｼｯｸM-PRO" panose="020F0600000000000000" pitchFamily="50" charset="-128"/>
              </a:rPr>
              <a:t>No.</a:t>
            </a:r>
            <a:r>
              <a:rPr lang="en-US" altLang="ja-JP" sz="2000" dirty="0">
                <a:latin typeface="HG丸ｺﾞｼｯｸM-PRO" panose="020F0600000000000000" pitchFamily="50" charset="-128"/>
                <a:ea typeface="HG丸ｺﾞｼｯｸM-PRO" panose="020F0600000000000000" pitchFamily="50" charset="-128"/>
              </a:rPr>
              <a:t>3</a:t>
            </a:r>
            <a:r>
              <a:rPr lang="en-US" altLang="ja-JP" sz="2000" dirty="0" smtClean="0">
                <a:latin typeface="HG丸ｺﾞｼｯｸM-PRO" panose="020F0600000000000000" pitchFamily="50" charset="-128"/>
                <a:ea typeface="HG丸ｺﾞｼｯｸM-PRO" panose="020F0600000000000000" pitchFamily="50" charset="-128"/>
              </a:rPr>
              <a:t>004</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899592" y="3532946"/>
            <a:ext cx="8244408" cy="400110"/>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①２点吊りとし、外れた時の落下防止対策を講じる。</a:t>
            </a:r>
            <a:r>
              <a:rPr lang="ja-JP" altLang="en-US" sz="2000" u="none" strike="noStrike" dirty="0" smtClean="0">
                <a:effectLst/>
                <a:latin typeface="HG丸ｺﾞｼｯｸM-PRO" panose="020F0600000000000000" pitchFamily="50" charset="-128"/>
                <a:ea typeface="HG丸ｺﾞｼｯｸM-PRO" panose="020F0600000000000000" pitchFamily="50" charset="-128"/>
              </a:rPr>
              <a:t>　　　　　　　　</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454473" y="3244914"/>
            <a:ext cx="8579094"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●横に取付ける場合</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456499" y="3820978"/>
            <a:ext cx="8579094"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●縦に取付ける場合</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899592" y="4109010"/>
            <a:ext cx="8244408" cy="369332"/>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①スリングベルト等を使用する。</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5275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32048" y="1052736"/>
            <a:ext cx="8352928" cy="400110"/>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・斜面に車を置く時は必ず「車止め」を設置す</a:t>
            </a:r>
            <a:r>
              <a:rPr lang="ja-JP" altLang="en-US" sz="2000" dirty="0">
                <a:latin typeface="HG丸ｺﾞｼｯｸM-PRO" panose="020F0600000000000000" pitchFamily="50" charset="-128"/>
                <a:ea typeface="HG丸ｺﾞｼｯｸM-PRO" panose="020F0600000000000000" pitchFamily="50" charset="-128"/>
              </a:rPr>
              <a:t>る。</a:t>
            </a:r>
            <a:r>
              <a:rPr lang="ja-JP" altLang="en-US" sz="2000" u="none" strike="noStrike" dirty="0" smtClean="0">
                <a:effectLst/>
                <a:latin typeface="HG丸ｺﾞｼｯｸM-PRO" panose="020F0600000000000000" pitchFamily="50" charset="-128"/>
                <a:ea typeface="HG丸ｺﾞｼｯｸM-PRO" panose="020F0600000000000000" pitchFamily="50" charset="-128"/>
              </a:rPr>
              <a:t>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No.6001)</a:t>
            </a:r>
            <a:endParaRPr lang="en-US" altLang="ja-JP"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432048" y="1412776"/>
            <a:ext cx="8460432" cy="984885"/>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・持込機械（クレーン、車輌系建設機械、電気溶接機、電動工具等）は、 </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a:p>
            <a:pPr fontAlgn="ctr"/>
            <a:r>
              <a:rPr lang="en-US" altLang="ja-JP" sz="2000" dirty="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  </a:t>
            </a:r>
            <a:r>
              <a:rPr lang="ja-JP" altLang="en-US" sz="2000" u="none" strike="noStrike" dirty="0" smtClean="0">
                <a:effectLst/>
                <a:latin typeface="HG丸ｺﾞｼｯｸM-PRO" panose="020F0600000000000000" pitchFamily="50" charset="-128"/>
                <a:ea typeface="HG丸ｺﾞｼｯｸM-PRO" panose="020F0600000000000000" pitchFamily="50" charset="-128"/>
              </a:rPr>
              <a:t>確認、打合せを行う。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No.6002</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smtClean="0">
              <a:solidFill>
                <a:srgbClr val="FF0000"/>
              </a:solidFill>
              <a:effectLst/>
              <a:latin typeface="HG丸ｺﾞｼｯｸM-PRO" panose="020F0600000000000000" pitchFamily="50" charset="-128"/>
              <a:ea typeface="HG丸ｺﾞｼｯｸM-PRO" panose="020F0600000000000000" pitchFamily="50" charset="-128"/>
            </a:endParaRPr>
          </a:p>
          <a:p>
            <a:pPr fontAlgn="ctr"/>
            <a:endParaRPr lang="ja-JP" altLang="en-US" b="0" i="0" u="none" strike="noStrike" dirty="0">
              <a:solidFill>
                <a:srgbClr val="FF0000"/>
              </a:solidFill>
              <a:effectLst/>
              <a:latin typeface="ＭＳ Ｐゴシック"/>
            </a:endParaRPr>
          </a:p>
        </p:txBody>
      </p:sp>
      <p:sp>
        <p:nvSpPr>
          <p:cNvPr id="8" name="正方形/長方形 7"/>
          <p:cNvSpPr/>
          <p:nvPr/>
        </p:nvSpPr>
        <p:spPr>
          <a:xfrm>
            <a:off x="440619" y="4653136"/>
            <a:ext cx="8703381" cy="707886"/>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・「原動機、回転軸等」の修理・点検は、開始前、修理完了時、元請へ</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u="none" strike="noStrike" dirty="0" smtClean="0">
                <a:effectLst/>
                <a:latin typeface="HG丸ｺﾞｼｯｸM-PRO" panose="020F0600000000000000" pitchFamily="50" charset="-128"/>
                <a:ea typeface="HG丸ｺﾞｼｯｸM-PRO" panose="020F0600000000000000" pitchFamily="50" charset="-128"/>
              </a:rPr>
              <a:t>報告。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No.6003</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467544" y="548680"/>
            <a:ext cx="3096344" cy="523220"/>
          </a:xfrm>
          <a:prstGeom prst="rect">
            <a:avLst/>
          </a:prstGeom>
          <a:noFill/>
        </p:spPr>
        <p:txBody>
          <a:bodyPr wrap="square" rtlCol="0">
            <a:spAutoFit/>
          </a:bodyPr>
          <a:lstStyle/>
          <a:p>
            <a:r>
              <a:rPr kumimoji="1" lang="ja-JP" altLang="en-US" sz="2800" dirty="0" smtClean="0">
                <a:solidFill>
                  <a:srgbClr val="0070C0"/>
                </a:solidFill>
                <a:latin typeface="AR P浪漫明朝体U" panose="020B0600010101010101" pitchFamily="50" charset="-128"/>
                <a:ea typeface="AR P浪漫明朝体U" panose="020B0600010101010101" pitchFamily="50" charset="-128"/>
              </a:rPr>
              <a:t>機械</a:t>
            </a:r>
            <a:r>
              <a:rPr kumimoji="1" lang="ja-JP" altLang="en-US" sz="2800" dirty="0" smtClean="0">
                <a:solidFill>
                  <a:srgbClr val="0070C0"/>
                </a:solidFill>
                <a:latin typeface="AR P浪漫明朝体U" panose="020B0600010101010101" pitchFamily="50" charset="-128"/>
                <a:ea typeface="AR P浪漫明朝体U" panose="020B0600010101010101" pitchFamily="50" charset="-128"/>
              </a:rPr>
              <a:t>・機具</a:t>
            </a:r>
            <a:r>
              <a:rPr kumimoji="1" lang="ja-JP" altLang="en-US" sz="2800" dirty="0" smtClean="0">
                <a:solidFill>
                  <a:srgbClr val="0070C0"/>
                </a:solidFill>
                <a:latin typeface="AR P浪漫明朝体U" panose="020B0600010101010101" pitchFamily="50" charset="-128"/>
                <a:ea typeface="AR P浪漫明朝体U" panose="020B0600010101010101" pitchFamily="50" charset="-128"/>
              </a:rPr>
              <a:t>等</a:t>
            </a:r>
            <a:endParaRPr kumimoji="1" lang="ja-JP" altLang="en-US" sz="2800" dirty="0">
              <a:solidFill>
                <a:srgbClr val="0070C0"/>
              </a:solidFill>
              <a:latin typeface="AR P浪漫明朝体U" panose="020B0600010101010101" pitchFamily="50" charset="-128"/>
              <a:ea typeface="AR P浪漫明朝体U" panose="020B0600010101010101" pitchFamily="50" charset="-128"/>
            </a:endParaRPr>
          </a:p>
        </p:txBody>
      </p:sp>
      <p:sp>
        <p:nvSpPr>
          <p:cNvPr id="9" name="正方形/長方形 8"/>
          <p:cNvSpPr/>
          <p:nvPr/>
        </p:nvSpPr>
        <p:spPr>
          <a:xfrm>
            <a:off x="1148124" y="2339588"/>
            <a:ext cx="7672348" cy="369332"/>
          </a:xfrm>
          <a:prstGeom prst="rect">
            <a:avLst/>
          </a:prstGeom>
        </p:spPr>
        <p:txBody>
          <a:bodyPr wrap="square">
            <a:spAutoFit/>
          </a:bodyPr>
          <a:lstStyle/>
          <a:p>
            <a:pPr fontAlgn="ctr"/>
            <a:r>
              <a:rPr lang="ja-JP" altLang="en-US" u="none" strike="noStrike" dirty="0" smtClean="0">
                <a:effectLst/>
                <a:latin typeface="HG丸ｺﾞｼｯｸM-PRO" panose="020F0600000000000000" pitchFamily="50" charset="-128"/>
                <a:ea typeface="HG丸ｺﾞｼｯｸM-PRO" panose="020F0600000000000000" pitchFamily="50" charset="-128"/>
              </a:rPr>
              <a:t>①</a:t>
            </a:r>
            <a:r>
              <a:rPr lang="ja-JP" altLang="en-US" dirty="0">
                <a:latin typeface="HG丸ｺﾞｼｯｸM-PRO" panose="020F0600000000000000" pitchFamily="50" charset="-128"/>
                <a:ea typeface="HG丸ｺﾞｼｯｸM-PRO" panose="020F0600000000000000" pitchFamily="50" charset="-128"/>
              </a:rPr>
              <a:t>持込</a:t>
            </a:r>
            <a:r>
              <a:rPr lang="ja-JP" altLang="en-US" dirty="0" smtClean="0">
                <a:latin typeface="HG丸ｺﾞｼｯｸM-PRO" panose="020F0600000000000000" pitchFamily="50" charset="-128"/>
                <a:ea typeface="HG丸ｺﾞｼｯｸM-PRO" panose="020F0600000000000000" pitchFamily="50" charset="-128"/>
              </a:rPr>
              <a:t>機械等の使用届、運転者の免許証・技能講習証。</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914859" y="2060848"/>
            <a:ext cx="7672348" cy="369332"/>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●確認</a:t>
            </a:r>
            <a:r>
              <a:rPr lang="ja-JP" altLang="en-US" dirty="0">
                <a:latin typeface="HG丸ｺﾞｼｯｸM-PRO" panose="020F0600000000000000" pitchFamily="50" charset="-128"/>
                <a:ea typeface="HG丸ｺﾞｼｯｸM-PRO" panose="020F0600000000000000" pitchFamily="50" charset="-128"/>
              </a:rPr>
              <a:t>事項</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919346" y="3212976"/>
            <a:ext cx="7672348" cy="369332"/>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●打合せ事項</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150452" y="3501008"/>
            <a:ext cx="7672348" cy="369332"/>
          </a:xfrm>
          <a:prstGeom prst="rect">
            <a:avLst/>
          </a:prstGeom>
        </p:spPr>
        <p:txBody>
          <a:bodyPr wrap="square">
            <a:spAutoFit/>
          </a:bodyPr>
          <a:lstStyle/>
          <a:p>
            <a:pPr fontAlgn="ctr"/>
            <a:r>
              <a:rPr lang="ja-JP" altLang="en-US" u="none" strike="noStrike" dirty="0" smtClean="0">
                <a:effectLst/>
                <a:latin typeface="HG丸ｺﾞｼｯｸM-PRO" panose="020F0600000000000000" pitchFamily="50" charset="-128"/>
                <a:ea typeface="HG丸ｺﾞｼｯｸM-PRO" panose="020F0600000000000000" pitchFamily="50" charset="-128"/>
              </a:rPr>
              <a:t>①</a:t>
            </a:r>
            <a:r>
              <a:rPr lang="ja-JP" altLang="en-US" dirty="0">
                <a:latin typeface="HG丸ｺﾞｼｯｸM-PRO" panose="020F0600000000000000" pitchFamily="50" charset="-128"/>
                <a:ea typeface="HG丸ｺﾞｼｯｸM-PRO" panose="020F0600000000000000" pitchFamily="50" charset="-128"/>
              </a:rPr>
              <a:t>作業</a:t>
            </a:r>
            <a:r>
              <a:rPr lang="ja-JP" altLang="en-US" dirty="0" smtClean="0">
                <a:latin typeface="HG丸ｺﾞｼｯｸM-PRO" panose="020F0600000000000000" pitchFamily="50" charset="-128"/>
                <a:ea typeface="HG丸ｺﾞｼｯｸM-PRO" panose="020F0600000000000000" pitchFamily="50" charset="-128"/>
              </a:rPr>
              <a:t>の内容・方法・作業員の配置、連絡・合図の方法、指揮系統</a:t>
            </a:r>
            <a:r>
              <a:rPr lang="ja-JP" altLang="en-US" u="none" strike="noStrike" dirty="0" smtClean="0">
                <a:effectLst/>
                <a:latin typeface="HG丸ｺﾞｼｯｸM-PRO" panose="020F0600000000000000" pitchFamily="50" charset="-128"/>
                <a:ea typeface="HG丸ｺﾞｼｯｸM-PRO" panose="020F0600000000000000" pitchFamily="50" charset="-128"/>
              </a:rPr>
              <a:t>。</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148124" y="2627620"/>
            <a:ext cx="7672348" cy="646331"/>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②ユニック車、クレーン仕様バックホー等２種類以上の機能のある</a:t>
            </a:r>
            <a:endParaRPr lang="en-US" altLang="ja-JP" dirty="0" smtClean="0">
              <a:latin typeface="HG丸ｺﾞｼｯｸM-PRO" panose="020F0600000000000000" pitchFamily="50" charset="-128"/>
              <a:ea typeface="HG丸ｺﾞｼｯｸM-PRO" panose="020F0600000000000000" pitchFamily="50" charset="-128"/>
            </a:endParaRPr>
          </a:p>
          <a:p>
            <a:pPr fontAlgn="ct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建設機械の運転は、全ての用途を操作できる有資格者であること。</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1148124" y="3789040"/>
            <a:ext cx="7672348" cy="369332"/>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②機器の操作による労働災害を防止するための必要な事項。</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1152470" y="4067780"/>
            <a:ext cx="7884025" cy="646331"/>
          </a:xfrm>
          <a:prstGeom prst="rect">
            <a:avLst/>
          </a:prstGeom>
        </p:spPr>
        <p:txBody>
          <a:bodyPr wrap="square">
            <a:spAutoFit/>
          </a:bodyPr>
          <a:lstStyle/>
          <a:p>
            <a:pPr fontAlgn="ctr"/>
            <a:r>
              <a:rPr lang="ja-JP" altLang="en-US" dirty="0" smtClean="0">
                <a:latin typeface="HG丸ｺﾞｼｯｸM-PRO" panose="020F0600000000000000" pitchFamily="50" charset="-128"/>
                <a:ea typeface="HG丸ｺﾞｼｯｸM-PRO" panose="020F0600000000000000" pitchFamily="50" charset="-128"/>
              </a:rPr>
              <a:t>③挟まれ、接触するおそれのある場所への立入りを禁止するための設備的</a:t>
            </a:r>
            <a:endParaRPr lang="en-US" altLang="ja-JP" dirty="0" smtClean="0">
              <a:latin typeface="HG丸ｺﾞｼｯｸM-PRO" panose="020F0600000000000000" pitchFamily="50" charset="-128"/>
              <a:ea typeface="HG丸ｺﾞｼｯｸM-PRO" panose="020F0600000000000000" pitchFamily="50" charset="-128"/>
            </a:endParaRPr>
          </a:p>
          <a:p>
            <a:pPr fontAlgn="ct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対策を講じたうえで、人が居ないことを確認するルールを決める。</a:t>
            </a:r>
            <a:endParaRPr lang="ja-JP" altLang="en-US"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439081" y="5313402"/>
            <a:ext cx="8703381" cy="1015663"/>
          </a:xfrm>
          <a:prstGeom prst="rect">
            <a:avLst/>
          </a:prstGeom>
        </p:spPr>
        <p:txBody>
          <a:bodyPr wrap="square">
            <a:spAutoFit/>
          </a:bodyPr>
          <a:lstStyle/>
          <a:p>
            <a:pP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エンジンカッター等の回転工具を使用する時</a:t>
            </a:r>
            <a:r>
              <a:rPr lang="ja-JP" altLang="en-US" sz="2000" u="none" strike="noStrike" dirty="0" smtClean="0">
                <a:effectLst/>
                <a:latin typeface="HG丸ｺﾞｼｯｸM-PRO" panose="020F0600000000000000" pitchFamily="50" charset="-128"/>
                <a:ea typeface="HG丸ｺﾞｼｯｸM-PRO" panose="020F0600000000000000" pitchFamily="50" charset="-128"/>
              </a:rPr>
              <a:t>は、回転刃のキックバック</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u="none" strike="noStrike" dirty="0" smtClean="0">
                <a:effectLst/>
                <a:latin typeface="HG丸ｺﾞｼｯｸM-PRO" panose="020F0600000000000000" pitchFamily="50" charset="-128"/>
                <a:ea typeface="HG丸ｺﾞｼｯｸM-PRO" panose="020F0600000000000000" pitchFamily="50" charset="-128"/>
              </a:rPr>
              <a:t>ゾーンを使用しないこととし、万一キックバックが発生しても身体に</a:t>
            </a:r>
            <a:endParaRPr lang="en-US" altLang="ja-JP" sz="2000" u="none" strike="noStrike" dirty="0" smtClean="0">
              <a:effectLst/>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u="none" strike="noStrike" dirty="0" smtClean="0">
                <a:effectLst/>
                <a:latin typeface="HG丸ｺﾞｼｯｸM-PRO" panose="020F0600000000000000" pitchFamily="50" charset="-128"/>
                <a:ea typeface="HG丸ｺﾞｼｯｸM-PRO" panose="020F0600000000000000" pitchFamily="50" charset="-128"/>
              </a:rPr>
              <a:t>当たらない作業姿勢で作業すること。　　　　　　（</a:t>
            </a:r>
            <a:r>
              <a:rPr lang="en-US" altLang="ja-JP" sz="2000" u="none" strike="noStrike" dirty="0" smtClean="0">
                <a:effectLst/>
                <a:latin typeface="HG丸ｺﾞｼｯｸM-PRO" panose="020F0600000000000000" pitchFamily="50" charset="-128"/>
                <a:ea typeface="HG丸ｺﾞｼｯｸM-PRO" panose="020F0600000000000000" pitchFamily="50" charset="-128"/>
              </a:rPr>
              <a:t>No.6004</a:t>
            </a: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17744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1560" y="1013228"/>
            <a:ext cx="8532440"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・原則玉掛者の合図者兼務の禁止。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No.7001</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611560" y="2147376"/>
            <a:ext cx="8532440"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・荷に手をかけての床上操作式クレーン操作は</a:t>
            </a:r>
            <a:r>
              <a:rPr lang="ja-JP" altLang="en-US" sz="2000" dirty="0" smtClean="0">
                <a:latin typeface="HG丸ｺﾞｼｯｸM-PRO" panose="020F0600000000000000" pitchFamily="50" charset="-128"/>
                <a:ea typeface="HG丸ｺﾞｼｯｸM-PRO" panose="020F0600000000000000" pitchFamily="50" charset="-128"/>
              </a:rPr>
              <a:t>禁止。　　（</a:t>
            </a:r>
            <a:r>
              <a:rPr lang="en-US" altLang="ja-JP" sz="2000" dirty="0" smtClean="0">
                <a:latin typeface="HG丸ｺﾞｼｯｸM-PRO" panose="020F0600000000000000" pitchFamily="50" charset="-128"/>
                <a:ea typeface="HG丸ｺﾞｼｯｸM-PRO" panose="020F0600000000000000" pitchFamily="50" charset="-128"/>
              </a:rPr>
              <a:t>No.7002</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611560" y="2505090"/>
            <a:ext cx="8532440" cy="707886"/>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・ユニック車クレーン作業はアウトリガーは最大張り出しが原則。　</a:t>
            </a: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No.7003</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611560" y="3172906"/>
            <a:ext cx="8532440"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・ユニック車クレーン作業の</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人作業は原則禁止</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No.7003</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611560" y="3525976"/>
            <a:ext cx="8532440" cy="1631216"/>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・杭打ち機、クレーン等のワイヤロープは東洋建設の</a:t>
            </a:r>
            <a:r>
              <a:rPr lang="ja-JP" altLang="en-US" sz="2000" dirty="0" smtClean="0">
                <a:latin typeface="HG丸ｺﾞｼｯｸM-PRO" panose="020F0600000000000000" pitchFamily="50" charset="-128"/>
                <a:ea typeface="HG丸ｺﾞｼｯｸM-PRO" panose="020F0600000000000000" pitchFamily="50" charset="-128"/>
              </a:rPr>
              <a:t>基準（</a:t>
            </a:r>
            <a:r>
              <a:rPr lang="en-US" altLang="ja-JP" sz="2000" dirty="0" smtClean="0">
                <a:latin typeface="HG丸ｺﾞｼｯｸM-PRO" panose="020F0600000000000000" pitchFamily="50" charset="-128"/>
                <a:ea typeface="HG丸ｺﾞｼｯｸM-PRO" panose="020F0600000000000000" pitchFamily="50" charset="-128"/>
              </a:rPr>
              <a:t>No.7004</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a:p>
            <a:pPr fontAlgn="ct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　週作業開始前点検（杭打ち機及びクレーン等のワイヤーロープ</a:t>
            </a:r>
            <a:endParaRPr lang="en-US" altLang="ja-JP" sz="2000" dirty="0" smtClean="0">
              <a:solidFill>
                <a:srgbClr val="000000"/>
              </a:solidFill>
              <a:latin typeface="HG丸ｺﾞｼｯｸM-PRO" panose="020F0600000000000000" pitchFamily="50" charset="-128"/>
              <a:ea typeface="HG丸ｺﾞｼｯｸM-PRO" panose="020F0600000000000000" pitchFamily="50" charset="-128"/>
            </a:endParaRPr>
          </a:p>
          <a:p>
            <a:pPr fontAlgn="ct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使用開始（取替）後６ケ月経過又は</a:t>
            </a:r>
            <a:r>
              <a:rPr lang="en-US" altLang="ja-JP" sz="2000" dirty="0" smtClean="0">
                <a:solidFill>
                  <a:srgbClr val="000000"/>
                </a:solidFill>
                <a:latin typeface="HG丸ｺﾞｼｯｸM-PRO" panose="020F0600000000000000" pitchFamily="50" charset="-128"/>
                <a:ea typeface="HG丸ｺﾞｼｯｸM-PRO" panose="020F0600000000000000" pitchFamily="50" charset="-128"/>
              </a:rPr>
              <a:t>1,000</a:t>
            </a: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時間を超えた後、</a:t>
            </a:r>
            <a:endParaRPr lang="en-US" altLang="ja-JP" sz="2000" dirty="0" smtClean="0">
              <a:solidFill>
                <a:srgbClr val="000000"/>
              </a:solidFill>
              <a:latin typeface="HG丸ｺﾞｼｯｸM-PRO" panose="020F0600000000000000" pitchFamily="50" charset="-128"/>
              <a:ea typeface="HG丸ｺﾞｼｯｸM-PRO" panose="020F0600000000000000" pitchFamily="50" charset="-128"/>
            </a:endParaRPr>
          </a:p>
          <a:p>
            <a:pPr fontAlgn="ct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　　　　　　　　　　　　　　　　　　　　毎週の週初めに行う。）</a:t>
            </a:r>
            <a:endParaRPr lang="en-US" altLang="ja-JP" sz="2000" dirty="0" smtClean="0">
              <a:solidFill>
                <a:srgbClr val="000000"/>
              </a:solidFill>
              <a:latin typeface="HG丸ｺﾞｼｯｸM-PRO" panose="020F0600000000000000" pitchFamily="50" charset="-128"/>
              <a:ea typeface="HG丸ｺﾞｼｯｸM-PRO" panose="020F0600000000000000" pitchFamily="50" charset="-128"/>
            </a:endParaRPr>
          </a:p>
          <a:p>
            <a:pPr fontAlgn="ct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上記有無の確認と直径をノギス等で計測して減少量の算出</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611560" y="5097378"/>
            <a:ext cx="8532440" cy="707886"/>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・移動式クレーンの過負荷防止装置の解除鍵は、作業所（元請）で</a:t>
            </a:r>
            <a:r>
              <a:rPr lang="ja-JP" altLang="en-US" sz="2000" dirty="0" smtClean="0">
                <a:latin typeface="HG丸ｺﾞｼｯｸM-PRO" panose="020F0600000000000000" pitchFamily="50" charset="-128"/>
                <a:ea typeface="HG丸ｺﾞｼｯｸM-PRO" panose="020F0600000000000000" pitchFamily="50" charset="-128"/>
              </a:rPr>
              <a:t>保管。</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No.7006</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23528" y="457508"/>
            <a:ext cx="3312368" cy="523220"/>
          </a:xfrm>
          <a:prstGeom prst="rect">
            <a:avLst/>
          </a:prstGeom>
          <a:noFill/>
        </p:spPr>
        <p:txBody>
          <a:bodyPr wrap="square" rtlCol="0">
            <a:spAutoFit/>
          </a:bodyPr>
          <a:lstStyle/>
          <a:p>
            <a:r>
              <a:rPr kumimoji="1" lang="ja-JP" altLang="en-US" sz="2800" dirty="0" smtClean="0">
                <a:solidFill>
                  <a:srgbClr val="0070C0"/>
                </a:solidFill>
                <a:latin typeface="AR P浪漫明朝体U" panose="020B0600010101010101" pitchFamily="50" charset="-128"/>
                <a:ea typeface="AR P浪漫明朝体U" panose="020B0600010101010101" pitchFamily="50" charset="-128"/>
              </a:rPr>
              <a:t>クレーン等</a:t>
            </a:r>
            <a:endParaRPr kumimoji="1" lang="ja-JP" altLang="en-US" sz="2800" dirty="0">
              <a:solidFill>
                <a:srgbClr val="0070C0"/>
              </a:solidFill>
              <a:latin typeface="AR P浪漫明朝体U" panose="020B0600010101010101" pitchFamily="50" charset="-128"/>
              <a:ea typeface="AR P浪漫明朝体U" panose="020B0600010101010101" pitchFamily="50" charset="-128"/>
            </a:endParaRPr>
          </a:p>
        </p:txBody>
      </p:sp>
      <p:sp>
        <p:nvSpPr>
          <p:cNvPr id="12" name="正方形/長方形 11"/>
          <p:cNvSpPr/>
          <p:nvPr/>
        </p:nvSpPr>
        <p:spPr>
          <a:xfrm>
            <a:off x="611560" y="1429007"/>
            <a:ext cx="8532440" cy="707886"/>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玉</a:t>
            </a:r>
            <a:r>
              <a:rPr lang="ja-JP" altLang="en-US" sz="2000" dirty="0" smtClean="0">
                <a:latin typeface="HG丸ｺﾞｼｯｸM-PRO" panose="020F0600000000000000" pitchFamily="50" charset="-128"/>
                <a:ea typeface="HG丸ｺﾞｼｯｸM-PRO" panose="020F0600000000000000" pitchFamily="50" charset="-128"/>
              </a:rPr>
              <a:t>掛者（合図者）は、玉掛後、</a:t>
            </a:r>
            <a:r>
              <a:rPr lang="en-US" altLang="ja-JP" sz="2000" dirty="0" smtClean="0">
                <a:latin typeface="HG丸ｺﾞｼｯｸM-PRO" panose="020F0600000000000000" pitchFamily="50" charset="-128"/>
                <a:ea typeface="HG丸ｺﾞｼｯｸM-PRO" panose="020F0600000000000000" pitchFamily="50" charset="-128"/>
              </a:rPr>
              <a:t>3m</a:t>
            </a:r>
            <a:r>
              <a:rPr lang="ja-JP" altLang="en-US" sz="2000" dirty="0" smtClean="0">
                <a:latin typeface="HG丸ｺﾞｼｯｸM-PRO" panose="020F0600000000000000" pitchFamily="50" charset="-128"/>
                <a:ea typeface="HG丸ｺﾞｼｯｸM-PRO" panose="020F0600000000000000" pitchFamily="50" charset="-128"/>
              </a:rPr>
              <a:t>離れ、</a:t>
            </a:r>
            <a:r>
              <a:rPr lang="en-US" altLang="ja-JP" sz="2000" dirty="0" smtClean="0">
                <a:latin typeface="HG丸ｺﾞｼｯｸM-PRO" panose="020F0600000000000000" pitchFamily="50" charset="-128"/>
                <a:ea typeface="HG丸ｺﾞｼｯｸM-PRO" panose="020F0600000000000000" pitchFamily="50" charset="-128"/>
              </a:rPr>
              <a:t>30cm</a:t>
            </a:r>
            <a:r>
              <a:rPr lang="ja-JP" altLang="en-US" sz="2000" dirty="0" smtClean="0">
                <a:latin typeface="HG丸ｺﾞｼｯｸM-PRO" panose="020F0600000000000000" pitchFamily="50" charset="-128"/>
                <a:ea typeface="HG丸ｺﾞｼｯｸM-PRO" panose="020F0600000000000000" pitchFamily="50" charset="-128"/>
              </a:rPr>
              <a:t>巻き、</a:t>
            </a:r>
            <a:r>
              <a:rPr lang="en-US" altLang="ja-JP" sz="2000" dirty="0" smtClean="0">
                <a:latin typeface="HG丸ｺﾞｼｯｸM-PRO" panose="020F0600000000000000" pitchFamily="50" charset="-128"/>
                <a:ea typeface="HG丸ｺﾞｼｯｸM-PRO" panose="020F0600000000000000" pitchFamily="50" charset="-128"/>
              </a:rPr>
              <a:t>3</a:t>
            </a:r>
            <a:r>
              <a:rPr lang="ja-JP" altLang="en-US" sz="2000" dirty="0" smtClean="0">
                <a:latin typeface="HG丸ｺﾞｼｯｸM-PRO" panose="020F0600000000000000" pitchFamily="50" charset="-128"/>
                <a:ea typeface="HG丸ｺﾞｼｯｸM-PRO" panose="020F0600000000000000" pitchFamily="50" charset="-128"/>
              </a:rPr>
              <a:t>秒停止して、</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吊荷の状態を確認し、吊り上げの合図をおこなう。</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No.7001</a:t>
            </a:r>
            <a:r>
              <a:rPr lang="ja-JP" altLang="en-US" sz="2000" dirty="0">
                <a:latin typeface="HG丸ｺﾞｼｯｸM-PRO" panose="020F0600000000000000" pitchFamily="50" charset="-128"/>
                <a:ea typeface="HG丸ｺﾞｼｯｸM-PRO" panose="020F0600000000000000" pitchFamily="50" charset="-128"/>
              </a:rPr>
              <a:t>）</a:t>
            </a:r>
          </a:p>
        </p:txBody>
      </p:sp>
      <p:sp>
        <p:nvSpPr>
          <p:cNvPr id="14" name="正方形/長方形 13"/>
          <p:cNvSpPr/>
          <p:nvPr/>
        </p:nvSpPr>
        <p:spPr>
          <a:xfrm>
            <a:off x="611560" y="5745450"/>
            <a:ext cx="8532440" cy="707886"/>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・移動式</a:t>
            </a:r>
            <a:r>
              <a:rPr lang="ja-JP" altLang="en-US" sz="2000" dirty="0" smtClean="0">
                <a:latin typeface="HG丸ｺﾞｼｯｸM-PRO" panose="020F0600000000000000" pitchFamily="50" charset="-128"/>
                <a:ea typeface="HG丸ｺﾞｼｯｸM-PRO" panose="020F0600000000000000" pitchFamily="50" charset="-128"/>
              </a:rPr>
              <a:t>クレーン作業については、「移動式クレーン作業計画」を</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作成すること。</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No.7006</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611560" y="6413266"/>
            <a:ext cx="8532440"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・移動式</a:t>
            </a:r>
            <a:r>
              <a:rPr lang="ja-JP" altLang="en-US" sz="2000" dirty="0" smtClean="0">
                <a:latin typeface="HG丸ｺﾞｼｯｸM-PRO" panose="020F0600000000000000" pitchFamily="50" charset="-128"/>
                <a:ea typeface="HG丸ｺﾞｼｯｸM-PRO" panose="020F0600000000000000" pitchFamily="50" charset="-128"/>
              </a:rPr>
              <a:t>クレーンの後進作業時は必ず誘導員を配置する。（</a:t>
            </a:r>
            <a:r>
              <a:rPr lang="en-US" altLang="ja-JP" sz="2000" dirty="0" smtClean="0">
                <a:latin typeface="HG丸ｺﾞｼｯｸM-PRO" panose="020F0600000000000000" pitchFamily="50" charset="-128"/>
                <a:ea typeface="HG丸ｺﾞｼｯｸM-PRO" panose="020F0600000000000000" pitchFamily="50" charset="-128"/>
              </a:rPr>
              <a:t>No.7006</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12740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1124744"/>
            <a:ext cx="8604448"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・ドラグショベルの用途外使用は全面禁止。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No.9001</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539552" y="1484784"/>
            <a:ext cx="8604448"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・車輌系建設機械（基礎工事用）の転倒事故</a:t>
            </a:r>
            <a:r>
              <a:rPr lang="ja-JP" altLang="en-US" sz="2000" dirty="0" smtClean="0">
                <a:latin typeface="HG丸ｺﾞｼｯｸM-PRO" panose="020F0600000000000000" pitchFamily="50" charset="-128"/>
                <a:ea typeface="HG丸ｺﾞｼｯｸM-PRO" panose="020F0600000000000000" pitchFamily="50" charset="-128"/>
              </a:rPr>
              <a:t>防止。　（</a:t>
            </a:r>
            <a:r>
              <a:rPr lang="en-US" altLang="ja-JP" sz="2000" dirty="0" smtClean="0">
                <a:latin typeface="HG丸ｺﾞｼｯｸM-PRO" panose="020F0600000000000000" pitchFamily="50" charset="-128"/>
                <a:ea typeface="HG丸ｺﾞｼｯｸM-PRO" panose="020F0600000000000000" pitchFamily="50" charset="-128"/>
              </a:rPr>
              <a:t>No.9002</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030537" y="3964994"/>
            <a:ext cx="4801314" cy="400110"/>
          </a:xfrm>
          <a:prstGeom prst="rect">
            <a:avLst/>
          </a:prstGeom>
        </p:spPr>
        <p:txBody>
          <a:bodyPr wrap="non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①アボロン</a:t>
            </a:r>
            <a:r>
              <a:rPr lang="ja-JP" altLang="en-US" sz="2000" dirty="0" smtClean="0">
                <a:latin typeface="HG丸ｺﾞｼｯｸM-PRO" panose="020F0600000000000000" pitchFamily="50" charset="-128"/>
                <a:ea typeface="HG丸ｺﾞｼｯｸM-PRO" panose="020F0600000000000000" pitchFamily="50" charset="-128"/>
              </a:rPr>
              <a:t>杭打機</a:t>
            </a:r>
            <a:r>
              <a:rPr lang="ja-JP" altLang="en-US" sz="2000" dirty="0">
                <a:latin typeface="HG丸ｺﾞｼｯｸM-PRO" panose="020F0600000000000000" pitchFamily="50" charset="-128"/>
                <a:ea typeface="HG丸ｺﾞｼｯｸM-PRO" panose="020F0600000000000000" pitchFamily="50" charset="-128"/>
              </a:rPr>
              <a:t>での吊り作業は禁止。</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1024135" y="4244315"/>
            <a:ext cx="7796337" cy="984885"/>
          </a:xfrm>
          <a:prstGeom prst="rect">
            <a:avLst/>
          </a:prstGeom>
        </p:spPr>
        <p:txBody>
          <a:bodyPr wrap="square">
            <a:spAutoFit/>
          </a:bodyPr>
          <a:lstStyle/>
          <a:p>
            <a:r>
              <a:rPr lang="ja-JP" altLang="en-US" sz="2000" dirty="0">
                <a:latin typeface="HG丸ｺﾞｼｯｸM-PRO" panose="020F0600000000000000" pitchFamily="50" charset="-128"/>
                <a:ea typeface="HG丸ｺﾞｼｯｸM-PRO" panose="020F0600000000000000" pitchFamily="50" charset="-128"/>
              </a:rPr>
              <a:t>②現場内では</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モンケン」を</a:t>
            </a:r>
            <a:r>
              <a:rPr lang="ja-JP" altLang="en-US" sz="2000" dirty="0" smtClean="0">
                <a:latin typeface="HG丸ｺﾞｼｯｸM-PRO" panose="020F0600000000000000" pitchFamily="50" charset="-128"/>
                <a:ea typeface="HG丸ｺﾞｼｯｸM-PRO" panose="020F0600000000000000" pitchFamily="50" charset="-128"/>
              </a:rPr>
              <a:t>杭打機</a:t>
            </a:r>
            <a:r>
              <a:rPr lang="ja-JP" altLang="en-US" sz="2000" dirty="0">
                <a:latin typeface="HG丸ｺﾞｼｯｸM-PRO" panose="020F0600000000000000" pitchFamily="50" charset="-128"/>
                <a:ea typeface="HG丸ｺﾞｼｯｸM-PRO" panose="020F0600000000000000" pitchFamily="50" charset="-128"/>
              </a:rPr>
              <a:t>本体に装着することは禁止</a:t>
            </a: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その他詳細は職員へ）</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a:p>
            <a:endParaRPr lang="ja-JP" altLang="en-US" dirty="0"/>
          </a:p>
        </p:txBody>
      </p:sp>
      <p:sp>
        <p:nvSpPr>
          <p:cNvPr id="9" name="テキスト ボックス 8"/>
          <p:cNvSpPr txBox="1"/>
          <p:nvPr/>
        </p:nvSpPr>
        <p:spPr>
          <a:xfrm>
            <a:off x="323528" y="570036"/>
            <a:ext cx="3240360" cy="523220"/>
          </a:xfrm>
          <a:prstGeom prst="rect">
            <a:avLst/>
          </a:prstGeom>
          <a:noFill/>
        </p:spPr>
        <p:txBody>
          <a:bodyPr wrap="square" rtlCol="0">
            <a:spAutoFit/>
          </a:bodyPr>
          <a:lstStyle/>
          <a:p>
            <a:r>
              <a:rPr lang="ja-JP" altLang="en-US" sz="2800">
                <a:solidFill>
                  <a:srgbClr val="0070C0"/>
                </a:solidFill>
                <a:latin typeface="AR P浪漫明朝体U" panose="020B0600010101010101" pitchFamily="50" charset="-128"/>
                <a:ea typeface="AR P浪漫明朝体U" panose="020B0600010101010101" pitchFamily="50" charset="-128"/>
              </a:rPr>
              <a:t>車両</a:t>
            </a:r>
            <a:r>
              <a:rPr lang="ja-JP" altLang="en-US" sz="2800" smtClean="0">
                <a:solidFill>
                  <a:srgbClr val="0070C0"/>
                </a:solidFill>
                <a:latin typeface="AR P浪漫明朝体U" panose="020B0600010101010101" pitchFamily="50" charset="-128"/>
                <a:ea typeface="AR P浪漫明朝体U" panose="020B0600010101010101" pitchFamily="50" charset="-128"/>
              </a:rPr>
              <a:t>系建設機械</a:t>
            </a:r>
            <a:endParaRPr kumimoji="1" lang="ja-JP" altLang="en-US" sz="2800" dirty="0">
              <a:solidFill>
                <a:srgbClr val="0070C0"/>
              </a:solidFill>
              <a:latin typeface="AR P浪漫明朝体U" panose="020B0600010101010101" pitchFamily="50" charset="-128"/>
              <a:ea typeface="AR P浪漫明朝体U" panose="020B0600010101010101" pitchFamily="50" charset="-128"/>
            </a:endParaRPr>
          </a:p>
        </p:txBody>
      </p:sp>
      <p:sp>
        <p:nvSpPr>
          <p:cNvPr id="10" name="正方形/長方形 9"/>
          <p:cNvSpPr/>
          <p:nvPr/>
        </p:nvSpPr>
        <p:spPr>
          <a:xfrm>
            <a:off x="772669" y="1804754"/>
            <a:ext cx="8272536" cy="400110"/>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●車両系建設機械</a:t>
            </a:r>
            <a:r>
              <a:rPr lang="ja-JP" altLang="en-US" sz="2000" dirty="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基礎工事用</a:t>
            </a:r>
            <a:r>
              <a:rPr lang="ja-JP" altLang="en-US" sz="2000" dirty="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の作業計画には以下を記載する。</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023529" y="2124147"/>
            <a:ext cx="8021676" cy="400110"/>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①地形・地質の状態。</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必要な場合は地盤の敷鉄板等補強方法も</a:t>
            </a:r>
            <a:r>
              <a:rPr lang="en-US" altLang="ja-JP"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023529" y="2420888"/>
            <a:ext cx="8021676" cy="400110"/>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②</a:t>
            </a:r>
            <a:r>
              <a:rPr lang="ja-JP" altLang="en-US" sz="2000" dirty="0">
                <a:latin typeface="HG丸ｺﾞｼｯｸM-PRO" panose="020F0600000000000000" pitchFamily="50" charset="-128"/>
                <a:ea typeface="HG丸ｺﾞｼｯｸM-PRO" panose="020F0600000000000000" pitchFamily="50" charset="-128"/>
              </a:rPr>
              <a:t>機械</a:t>
            </a:r>
            <a:r>
              <a:rPr lang="ja-JP" altLang="en-US" sz="2000" dirty="0" smtClean="0">
                <a:latin typeface="HG丸ｺﾞｼｯｸM-PRO" panose="020F0600000000000000" pitchFamily="50" charset="-128"/>
                <a:ea typeface="HG丸ｺﾞｼｯｸM-PRO" panose="020F0600000000000000" pitchFamily="50" charset="-128"/>
              </a:rPr>
              <a:t>の種類・能力。</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026190" y="2732149"/>
            <a:ext cx="8021676" cy="400110"/>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③施工順序・作業方法。</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1030537" y="3028890"/>
            <a:ext cx="8021676" cy="400110"/>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④機械の設置位置。</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1023529" y="3316922"/>
            <a:ext cx="8021676" cy="400110"/>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⑤仮設建築物、資材及び排土等の置場。</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772994" y="3676962"/>
            <a:ext cx="8272536" cy="400110"/>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●アボロン式杭打機使用は以下を守ること。</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539552" y="4901098"/>
            <a:ext cx="8604448" cy="707886"/>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・ドラグショベル等の建設機械への乗降は３点支持昇降とする。</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No.9004</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539552" y="6165304"/>
            <a:ext cx="8604448" cy="707886"/>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車両</a:t>
            </a:r>
            <a:r>
              <a:rPr lang="ja-JP" altLang="en-US" sz="2000" dirty="0" smtClean="0">
                <a:latin typeface="HG丸ｺﾞｼｯｸM-PRO" panose="020F0600000000000000" pitchFamily="50" charset="-128"/>
                <a:ea typeface="HG丸ｺﾞｼｯｸM-PRO" panose="020F0600000000000000" pitchFamily="50" charset="-128"/>
              </a:rPr>
              <a:t>系建設機械の後進時には、誘導員を配置して誘導により</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移動すること。</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No.9005</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grpSp>
        <p:nvGrpSpPr>
          <p:cNvPr id="19" name="グループ化 11"/>
          <p:cNvGrpSpPr>
            <a:grpSpLocks/>
          </p:cNvGrpSpPr>
          <p:nvPr/>
        </p:nvGrpSpPr>
        <p:grpSpPr bwMode="auto">
          <a:xfrm>
            <a:off x="5940152" y="5258014"/>
            <a:ext cx="720080" cy="924492"/>
            <a:chOff x="1" y="0"/>
            <a:chExt cx="4083679" cy="5584966"/>
          </a:xfrm>
        </p:grpSpPr>
        <p:pic>
          <p:nvPicPr>
            <p:cNvPr id="20" name="図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982" y="638589"/>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グループ化 21"/>
            <p:cNvGrpSpPr/>
            <p:nvPr/>
          </p:nvGrpSpPr>
          <p:grpSpPr>
            <a:xfrm>
              <a:off x="1" y="0"/>
              <a:ext cx="4083679" cy="5584966"/>
              <a:chOff x="1" y="0"/>
              <a:chExt cx="4073742" cy="5505451"/>
            </a:xfrm>
            <a:solidFill>
              <a:schemeClr val="tx1"/>
            </a:solidFill>
          </p:grpSpPr>
          <p:sp>
            <p:nvSpPr>
              <p:cNvPr id="23" name="円/楕円 22"/>
              <p:cNvSpPr/>
              <p:nvPr/>
            </p:nvSpPr>
            <p:spPr>
              <a:xfrm>
                <a:off x="1658135" y="0"/>
                <a:ext cx="895350" cy="9048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grpSp>
            <p:nvGrpSpPr>
              <p:cNvPr id="24" name="グループ化 23"/>
              <p:cNvGrpSpPr/>
              <p:nvPr/>
            </p:nvGrpSpPr>
            <p:grpSpPr>
              <a:xfrm>
                <a:off x="1" y="878473"/>
                <a:ext cx="4073742" cy="1331328"/>
                <a:chOff x="1" y="878473"/>
                <a:chExt cx="4073742" cy="1331328"/>
              </a:xfrm>
              <a:grpFill/>
            </p:grpSpPr>
            <p:grpSp>
              <p:nvGrpSpPr>
                <p:cNvPr id="34" name="グループ化 33"/>
                <p:cNvGrpSpPr/>
                <p:nvPr/>
              </p:nvGrpSpPr>
              <p:grpSpPr>
                <a:xfrm>
                  <a:off x="2953535" y="878473"/>
                  <a:ext cx="1120208" cy="1331328"/>
                  <a:chOff x="2953535" y="878473"/>
                  <a:chExt cx="1120208" cy="1331328"/>
                </a:xfrm>
                <a:grpFill/>
              </p:grpSpPr>
              <p:sp>
                <p:nvSpPr>
                  <p:cNvPr id="41" name="角丸四角形 40"/>
                  <p:cNvSpPr/>
                  <p:nvPr/>
                </p:nvSpPr>
                <p:spPr>
                  <a:xfrm rot="18734119">
                    <a:off x="3068272" y="1286687"/>
                    <a:ext cx="891280" cy="54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42" name="フローチャート: 論理積ゲート 41"/>
                  <p:cNvSpPr/>
                  <p:nvPr/>
                </p:nvSpPr>
                <p:spPr>
                  <a:xfrm rot="18671156">
                    <a:off x="3470368" y="941848"/>
                    <a:ext cx="666750" cy="54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43" name="フローチャート: 論理積ゲート 42"/>
                  <p:cNvSpPr/>
                  <p:nvPr/>
                </p:nvSpPr>
                <p:spPr>
                  <a:xfrm rot="7951970">
                    <a:off x="2890160" y="1606426"/>
                    <a:ext cx="666750" cy="54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grpSp>
            <p:grpSp>
              <p:nvGrpSpPr>
                <p:cNvPr id="35" name="グループ化 34"/>
                <p:cNvGrpSpPr/>
                <p:nvPr/>
              </p:nvGrpSpPr>
              <p:grpSpPr>
                <a:xfrm rot="5726014">
                  <a:off x="105561" y="838201"/>
                  <a:ext cx="1120208" cy="1331328"/>
                  <a:chOff x="105560" y="838201"/>
                  <a:chExt cx="1120208" cy="1331328"/>
                </a:xfrm>
                <a:grpFill/>
              </p:grpSpPr>
              <p:sp>
                <p:nvSpPr>
                  <p:cNvPr id="38" name="角丸四角形 37"/>
                  <p:cNvSpPr/>
                  <p:nvPr/>
                </p:nvSpPr>
                <p:spPr>
                  <a:xfrm rot="18734119">
                    <a:off x="220297" y="1246415"/>
                    <a:ext cx="891280" cy="54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39" name="フローチャート: 論理積ゲート 38"/>
                  <p:cNvSpPr/>
                  <p:nvPr/>
                </p:nvSpPr>
                <p:spPr>
                  <a:xfrm rot="18671156">
                    <a:off x="622393" y="901576"/>
                    <a:ext cx="666750" cy="54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40" name="フローチャート: 論理積ゲート 39"/>
                  <p:cNvSpPr/>
                  <p:nvPr/>
                </p:nvSpPr>
                <p:spPr>
                  <a:xfrm rot="7951970">
                    <a:off x="42185" y="1566154"/>
                    <a:ext cx="666750" cy="54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grpSp>
            <p:sp>
              <p:nvSpPr>
                <p:cNvPr id="36" name="正方形/長方形 35"/>
                <p:cNvSpPr/>
                <p:nvPr/>
              </p:nvSpPr>
              <p:spPr>
                <a:xfrm rot="2627708">
                  <a:off x="1086634" y="1019175"/>
                  <a:ext cx="540000" cy="1000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37" name="正方形/長方形 36"/>
                <p:cNvSpPr/>
                <p:nvPr/>
              </p:nvSpPr>
              <p:spPr>
                <a:xfrm rot="8192813">
                  <a:off x="2524908" y="1019173"/>
                  <a:ext cx="540000" cy="1000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grpSp>
          <p:grpSp>
            <p:nvGrpSpPr>
              <p:cNvPr id="25" name="グループ化 24"/>
              <p:cNvGrpSpPr/>
              <p:nvPr/>
            </p:nvGrpSpPr>
            <p:grpSpPr>
              <a:xfrm>
                <a:off x="1505735" y="990600"/>
                <a:ext cx="1672658" cy="4514851"/>
                <a:chOff x="1505735" y="990600"/>
                <a:chExt cx="1672658" cy="4514851"/>
              </a:xfrm>
              <a:grpFill/>
            </p:grpSpPr>
            <p:sp>
              <p:nvSpPr>
                <p:cNvPr id="26" name="フローチャート: 論理積ゲート 25"/>
                <p:cNvSpPr/>
                <p:nvPr/>
              </p:nvSpPr>
              <p:spPr>
                <a:xfrm rot="5400000">
                  <a:off x="1489986" y="4902076"/>
                  <a:ext cx="666750" cy="54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grpSp>
              <p:nvGrpSpPr>
                <p:cNvPr id="27" name="グループ化 26"/>
                <p:cNvGrpSpPr/>
                <p:nvPr/>
              </p:nvGrpSpPr>
              <p:grpSpPr>
                <a:xfrm rot="20048793">
                  <a:off x="2058185" y="2628901"/>
                  <a:ext cx="1120208" cy="1331328"/>
                  <a:chOff x="2058186" y="2628901"/>
                  <a:chExt cx="1120208" cy="1331328"/>
                </a:xfrm>
                <a:grpFill/>
              </p:grpSpPr>
              <p:sp>
                <p:nvSpPr>
                  <p:cNvPr id="31" name="角丸四角形 30"/>
                  <p:cNvSpPr/>
                  <p:nvPr/>
                </p:nvSpPr>
                <p:spPr>
                  <a:xfrm rot="18734119">
                    <a:off x="2172923" y="3037115"/>
                    <a:ext cx="891280" cy="54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32" name="フローチャート: 論理積ゲート 31"/>
                  <p:cNvSpPr/>
                  <p:nvPr/>
                </p:nvSpPr>
                <p:spPr>
                  <a:xfrm rot="18671156">
                    <a:off x="2575019" y="2692276"/>
                    <a:ext cx="666750" cy="54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33" name="フローチャート: 論理積ゲート 32"/>
                  <p:cNvSpPr/>
                  <p:nvPr/>
                </p:nvSpPr>
                <p:spPr>
                  <a:xfrm rot="7951970">
                    <a:off x="1994811" y="3356854"/>
                    <a:ext cx="666750" cy="54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grpSp>
            <p:sp>
              <p:nvSpPr>
                <p:cNvPr id="28" name="フローチャート: 論理積ゲート 27"/>
                <p:cNvSpPr/>
                <p:nvPr/>
              </p:nvSpPr>
              <p:spPr>
                <a:xfrm rot="5400000">
                  <a:off x="1541454" y="1993109"/>
                  <a:ext cx="1090612" cy="1162050"/>
                </a:xfrm>
                <a:prstGeom prst="flowChartDelay">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29" name="正方形/長方形 28"/>
                <p:cNvSpPr/>
                <p:nvPr/>
              </p:nvSpPr>
              <p:spPr>
                <a:xfrm>
                  <a:off x="1534309" y="990600"/>
                  <a:ext cx="1116000" cy="1409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30" name="正方形/長方形 29"/>
                <p:cNvSpPr/>
                <p:nvPr/>
              </p:nvSpPr>
              <p:spPr>
                <a:xfrm>
                  <a:off x="1543835" y="2686050"/>
                  <a:ext cx="540000" cy="2486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grpSp>
        </p:grpSp>
      </p:grpSp>
      <p:grpSp>
        <p:nvGrpSpPr>
          <p:cNvPr id="44" name="グループ化 38"/>
          <p:cNvGrpSpPr>
            <a:grpSpLocks/>
          </p:cNvGrpSpPr>
          <p:nvPr/>
        </p:nvGrpSpPr>
        <p:grpSpPr bwMode="auto">
          <a:xfrm>
            <a:off x="4506861" y="5274237"/>
            <a:ext cx="1080418" cy="928867"/>
            <a:chOff x="0" y="0"/>
            <a:chExt cx="1895476" cy="1759064"/>
          </a:xfrm>
        </p:grpSpPr>
        <p:grpSp>
          <p:nvGrpSpPr>
            <p:cNvPr id="45" name="Group 5032"/>
            <p:cNvGrpSpPr>
              <a:grpSpLocks/>
            </p:cNvGrpSpPr>
            <p:nvPr/>
          </p:nvGrpSpPr>
          <p:grpSpPr bwMode="auto">
            <a:xfrm>
              <a:off x="333376" y="0"/>
              <a:ext cx="1562100" cy="1714500"/>
              <a:chOff x="333376" y="0"/>
              <a:chExt cx="164" cy="180"/>
            </a:xfrm>
          </p:grpSpPr>
          <p:sp>
            <p:nvSpPr>
              <p:cNvPr id="47" name="AutoShape 2528"/>
              <p:cNvSpPr>
                <a:spLocks noChangeArrowheads="1"/>
              </p:cNvSpPr>
              <p:nvPr/>
            </p:nvSpPr>
            <p:spPr bwMode="auto">
              <a:xfrm>
                <a:off x="333380" y="0"/>
                <a:ext cx="61" cy="74"/>
              </a:xfrm>
              <a:prstGeom prst="roundRect">
                <a:avLst>
                  <a:gd name="adj" fmla="val 16667"/>
                </a:avLst>
              </a:prstGeom>
              <a:gradFill rotWithShape="0">
                <a:gsLst>
                  <a:gs pos="0">
                    <a:srgbClr val="FFCC00"/>
                  </a:gs>
                  <a:gs pos="100000">
                    <a:srgbClr val="372C00"/>
                  </a:gs>
                </a:gsLst>
                <a:lin ang="2700000" scaled="1"/>
              </a:gradFill>
              <a:ln w="9525">
                <a:solidFill>
                  <a:srgbClr val="00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48" name="AutoShape 2529"/>
              <p:cNvSpPr>
                <a:spLocks noChangeArrowheads="1"/>
              </p:cNvSpPr>
              <p:nvPr/>
            </p:nvSpPr>
            <p:spPr bwMode="auto">
              <a:xfrm>
                <a:off x="333385" y="10"/>
                <a:ext cx="51" cy="45"/>
              </a:xfrm>
              <a:prstGeom prst="roundRect">
                <a:avLst>
                  <a:gd name="adj" fmla="val 16667"/>
                </a:avLst>
              </a:prstGeom>
              <a:solidFill>
                <a:srgbClr val="333333"/>
              </a:solidFill>
              <a:ln w="9525">
                <a:solidFill>
                  <a:srgbClr val="00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49" name="AutoShape 2530"/>
              <p:cNvSpPr>
                <a:spLocks noChangeArrowheads="1"/>
              </p:cNvSpPr>
              <p:nvPr/>
            </p:nvSpPr>
            <p:spPr bwMode="auto">
              <a:xfrm>
                <a:off x="333388" y="14"/>
                <a:ext cx="45" cy="39"/>
              </a:xfrm>
              <a:prstGeom prst="roundRect">
                <a:avLst>
                  <a:gd name="adj" fmla="val 16667"/>
                </a:avLst>
              </a:prstGeom>
              <a:gradFill rotWithShape="0">
                <a:gsLst>
                  <a:gs pos="0">
                    <a:srgbClr val="040606"/>
                  </a:gs>
                  <a:gs pos="100000">
                    <a:srgbClr val="CCFFFF"/>
                  </a:gs>
                </a:gsLst>
                <a:lin ang="18900000" scaled="1"/>
              </a:gradFill>
              <a:ln w="9525">
                <a:solidFill>
                  <a:srgbClr val="00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50" name="AutoShape 2531"/>
              <p:cNvSpPr>
                <a:spLocks noChangeArrowheads="1"/>
              </p:cNvSpPr>
              <p:nvPr/>
            </p:nvSpPr>
            <p:spPr bwMode="auto">
              <a:xfrm>
                <a:off x="333380" y="58"/>
                <a:ext cx="155" cy="62"/>
              </a:xfrm>
              <a:prstGeom prst="roundRect">
                <a:avLst>
                  <a:gd name="adj" fmla="val 16667"/>
                </a:avLst>
              </a:prstGeom>
              <a:gradFill rotWithShape="0">
                <a:gsLst>
                  <a:gs pos="0">
                    <a:srgbClr val="060400"/>
                  </a:gs>
                  <a:gs pos="50000">
                    <a:srgbClr val="FFCC00"/>
                  </a:gs>
                  <a:gs pos="100000">
                    <a:srgbClr val="060400"/>
                  </a:gs>
                </a:gsLst>
                <a:lin ang="0" scaled="1"/>
              </a:gradFill>
              <a:ln w="9525">
                <a:solidFill>
                  <a:srgbClr val="00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51" name="Rectangle 2532"/>
              <p:cNvSpPr>
                <a:spLocks noChangeArrowheads="1"/>
              </p:cNvSpPr>
              <p:nvPr/>
            </p:nvSpPr>
            <p:spPr bwMode="auto">
              <a:xfrm>
                <a:off x="333380" y="83"/>
                <a:ext cx="26" cy="10"/>
              </a:xfrm>
              <a:prstGeom prst="rect">
                <a:avLst/>
              </a:prstGeom>
              <a:gradFill rotWithShape="0">
                <a:gsLst>
                  <a:gs pos="0">
                    <a:srgbClr val="060000"/>
                  </a:gs>
                  <a:gs pos="100000">
                    <a:srgbClr val="FF0000"/>
                  </a:gs>
                </a:gsLst>
                <a:lin ang="0" scaled="1"/>
              </a:gra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52" name="AutoShape 2533"/>
              <p:cNvSpPr>
                <a:spLocks noChangeArrowheads="1"/>
              </p:cNvSpPr>
              <p:nvPr/>
            </p:nvSpPr>
            <p:spPr bwMode="auto">
              <a:xfrm>
                <a:off x="333406" y="83"/>
                <a:ext cx="16" cy="10"/>
              </a:xfrm>
              <a:prstGeom prst="rtTriangle">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53" name="Rectangle 2534"/>
              <p:cNvSpPr>
                <a:spLocks noChangeArrowheads="1"/>
              </p:cNvSpPr>
              <p:nvPr/>
            </p:nvSpPr>
            <p:spPr bwMode="auto">
              <a:xfrm>
                <a:off x="333508" y="83"/>
                <a:ext cx="27" cy="10"/>
              </a:xfrm>
              <a:prstGeom prst="rect">
                <a:avLst/>
              </a:prstGeom>
              <a:gradFill rotWithShape="0">
                <a:gsLst>
                  <a:gs pos="0">
                    <a:srgbClr val="FF0000"/>
                  </a:gs>
                  <a:gs pos="100000">
                    <a:srgbClr val="060000"/>
                  </a:gs>
                </a:gsLst>
                <a:lin ang="0" scaled="1"/>
              </a:gra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54" name="AutoShape 2535"/>
              <p:cNvSpPr>
                <a:spLocks noChangeArrowheads="1"/>
              </p:cNvSpPr>
              <p:nvPr/>
            </p:nvSpPr>
            <p:spPr bwMode="auto">
              <a:xfrm>
                <a:off x="333406" y="83"/>
                <a:ext cx="16" cy="10"/>
              </a:xfrm>
              <a:prstGeom prst="rtTriangle">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55" name="AutoShape 2536"/>
              <p:cNvSpPr>
                <a:spLocks noChangeArrowheads="1"/>
              </p:cNvSpPr>
              <p:nvPr/>
            </p:nvSpPr>
            <p:spPr bwMode="auto">
              <a:xfrm>
                <a:off x="333406" y="83"/>
                <a:ext cx="16" cy="10"/>
              </a:xfrm>
              <a:prstGeom prst="rtTriangle">
                <a:avLst/>
              </a:prstGeom>
              <a:solidFill>
                <a:srgbClr val="000000"/>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56" name="AutoShape 2537"/>
              <p:cNvSpPr>
                <a:spLocks noChangeArrowheads="1"/>
              </p:cNvSpPr>
              <p:nvPr/>
            </p:nvSpPr>
            <p:spPr bwMode="auto">
              <a:xfrm flipH="1">
                <a:off x="333493" y="83"/>
                <a:ext cx="15" cy="10"/>
              </a:xfrm>
              <a:prstGeom prst="rtTriangle">
                <a:avLst/>
              </a:prstGeom>
              <a:solidFill>
                <a:srgbClr val="000000"/>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57" name="Rectangle 2538"/>
              <p:cNvSpPr>
                <a:spLocks noChangeArrowheads="1"/>
              </p:cNvSpPr>
              <p:nvPr/>
            </p:nvSpPr>
            <p:spPr bwMode="auto">
              <a:xfrm>
                <a:off x="333512" y="54"/>
                <a:ext cx="12" cy="4"/>
              </a:xfrm>
              <a:prstGeom prst="rect">
                <a:avLst/>
              </a:prstGeom>
              <a:solidFill>
                <a:srgbClr val="333333"/>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58" name="Rectangle 2539"/>
              <p:cNvSpPr>
                <a:spLocks noChangeArrowheads="1"/>
              </p:cNvSpPr>
              <p:nvPr/>
            </p:nvSpPr>
            <p:spPr bwMode="auto">
              <a:xfrm>
                <a:off x="333517" y="47"/>
                <a:ext cx="2" cy="7"/>
              </a:xfrm>
              <a:prstGeom prst="rect">
                <a:avLst/>
              </a:prstGeom>
              <a:solidFill>
                <a:srgbClr val="333333"/>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59" name="Rectangle 2540"/>
              <p:cNvSpPr>
                <a:spLocks noChangeArrowheads="1"/>
              </p:cNvSpPr>
              <p:nvPr/>
            </p:nvSpPr>
            <p:spPr bwMode="auto">
              <a:xfrm>
                <a:off x="333519" y="47"/>
                <a:ext cx="3" cy="7"/>
              </a:xfrm>
              <a:prstGeom prst="rect">
                <a:avLst/>
              </a:prstGeom>
              <a:solidFill>
                <a:srgbClr val="333333"/>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60" name="Freeform 2541"/>
              <p:cNvSpPr>
                <a:spLocks/>
              </p:cNvSpPr>
              <p:nvPr/>
            </p:nvSpPr>
            <p:spPr bwMode="auto">
              <a:xfrm>
                <a:off x="333489" y="32"/>
                <a:ext cx="5" cy="15"/>
              </a:xfrm>
              <a:custGeom>
                <a:avLst/>
                <a:gdLst>
                  <a:gd name="T0" fmla="*/ 0 w 7"/>
                  <a:gd name="T1" fmla="*/ 3 h 18"/>
                  <a:gd name="T2" fmla="*/ 0 w 7"/>
                  <a:gd name="T3" fmla="*/ 2 h 18"/>
                  <a:gd name="T4" fmla="*/ 1 w 7"/>
                  <a:gd name="T5" fmla="*/ 0 h 18"/>
                  <a:gd name="T6" fmla="*/ 1 w 7"/>
                  <a:gd name="T7" fmla="*/ 2 h 18"/>
                  <a:gd name="T8" fmla="*/ 1 w 7"/>
                  <a:gd name="T9" fmla="*/ 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18"/>
                    </a:moveTo>
                    <a:lnTo>
                      <a:pt x="0" y="2"/>
                    </a:lnTo>
                    <a:lnTo>
                      <a:pt x="3" y="0"/>
                    </a:lnTo>
                    <a:lnTo>
                      <a:pt x="7" y="2"/>
                    </a:lnTo>
                    <a:lnTo>
                      <a:pt x="7" y="18"/>
                    </a:lnTo>
                  </a:path>
                </a:pathLst>
              </a:custGeom>
              <a:solidFill>
                <a:srgbClr val="333333"/>
              </a:solidFill>
              <a:ln w="9525" cap="flat" cmpd="sng">
                <a:solidFill>
                  <a:srgbClr val="000000"/>
                </a:solidFill>
                <a:prstDash val="solid"/>
                <a:round/>
                <a:headEnd type="none" w="med" len="med"/>
                <a:tailEnd type="none" w="med" len="med"/>
              </a:ln>
            </p:spPr>
            <p:txBody>
              <a:bodyPr/>
              <a:lstStyle/>
              <a:p>
                <a:endParaRPr lang="ja-JP" altLang="en-US"/>
              </a:p>
            </p:txBody>
          </p:sp>
          <p:sp>
            <p:nvSpPr>
              <p:cNvPr id="61" name="Line 2542"/>
              <p:cNvSpPr>
                <a:spLocks noChangeShapeType="1"/>
              </p:cNvSpPr>
              <p:nvPr/>
            </p:nvSpPr>
            <p:spPr bwMode="auto">
              <a:xfrm>
                <a:off x="333489" y="40"/>
                <a:ext cx="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 name="Rectangle 2543"/>
              <p:cNvSpPr>
                <a:spLocks noChangeArrowheads="1"/>
              </p:cNvSpPr>
              <p:nvPr/>
            </p:nvSpPr>
            <p:spPr bwMode="auto">
              <a:xfrm>
                <a:off x="333421" y="120"/>
                <a:ext cx="76" cy="2"/>
              </a:xfrm>
              <a:prstGeom prst="rect">
                <a:avLst/>
              </a:prstGeom>
              <a:solidFill>
                <a:srgbClr val="333333"/>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63" name="Rectangle 2544"/>
              <p:cNvSpPr>
                <a:spLocks noChangeArrowheads="1"/>
              </p:cNvSpPr>
              <p:nvPr/>
            </p:nvSpPr>
            <p:spPr bwMode="auto">
              <a:xfrm>
                <a:off x="333425" y="122"/>
                <a:ext cx="69" cy="5"/>
              </a:xfrm>
              <a:prstGeom prst="rect">
                <a:avLst/>
              </a:prstGeom>
              <a:solidFill>
                <a:srgbClr val="333333"/>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64" name="Rectangle 2545"/>
              <p:cNvSpPr>
                <a:spLocks noChangeArrowheads="1"/>
              </p:cNvSpPr>
              <p:nvPr/>
            </p:nvSpPr>
            <p:spPr bwMode="auto">
              <a:xfrm>
                <a:off x="333427" y="127"/>
                <a:ext cx="63" cy="8"/>
              </a:xfrm>
              <a:prstGeom prst="rect">
                <a:avLst/>
              </a:prstGeom>
              <a:solidFill>
                <a:srgbClr val="333333"/>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65" name="Rectangle 2546"/>
              <p:cNvSpPr>
                <a:spLocks noChangeArrowheads="1"/>
              </p:cNvSpPr>
              <p:nvPr/>
            </p:nvSpPr>
            <p:spPr bwMode="auto">
              <a:xfrm>
                <a:off x="333411" y="135"/>
                <a:ext cx="3" cy="33"/>
              </a:xfrm>
              <a:prstGeom prst="rect">
                <a:avLst/>
              </a:prstGeom>
              <a:solidFill>
                <a:srgbClr val="969696"/>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66" name="Rectangle 2547"/>
              <p:cNvSpPr>
                <a:spLocks noChangeArrowheads="1"/>
              </p:cNvSpPr>
              <p:nvPr/>
            </p:nvSpPr>
            <p:spPr bwMode="auto">
              <a:xfrm>
                <a:off x="333505" y="135"/>
                <a:ext cx="2" cy="33"/>
              </a:xfrm>
              <a:prstGeom prst="rect">
                <a:avLst/>
              </a:prstGeom>
              <a:solidFill>
                <a:srgbClr val="969696"/>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67" name="Rectangle 2548"/>
              <p:cNvSpPr>
                <a:spLocks noChangeArrowheads="1"/>
              </p:cNvSpPr>
              <p:nvPr/>
            </p:nvSpPr>
            <p:spPr bwMode="auto">
              <a:xfrm>
                <a:off x="333380" y="9"/>
                <a:ext cx="3" cy="9"/>
              </a:xfrm>
              <a:prstGeom prst="rect">
                <a:avLst/>
              </a:prstGeom>
              <a:solidFill>
                <a:srgbClr val="808080"/>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68" name="Rectangle 2549"/>
              <p:cNvSpPr>
                <a:spLocks noChangeArrowheads="1"/>
              </p:cNvSpPr>
              <p:nvPr/>
            </p:nvSpPr>
            <p:spPr bwMode="auto">
              <a:xfrm>
                <a:off x="333380" y="20"/>
                <a:ext cx="3" cy="21"/>
              </a:xfrm>
              <a:prstGeom prst="rect">
                <a:avLst/>
              </a:prstGeom>
              <a:solidFill>
                <a:srgbClr val="808080"/>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69" name="Rectangle 2550"/>
              <p:cNvSpPr>
                <a:spLocks noChangeArrowheads="1"/>
              </p:cNvSpPr>
              <p:nvPr/>
            </p:nvSpPr>
            <p:spPr bwMode="auto">
              <a:xfrm>
                <a:off x="333507" y="125"/>
                <a:ext cx="33" cy="55"/>
              </a:xfrm>
              <a:prstGeom prst="rect">
                <a:avLst/>
              </a:prstGeom>
              <a:solidFill>
                <a:srgbClr val="969696"/>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70" name="Rectangle 2551"/>
              <p:cNvSpPr>
                <a:spLocks noChangeArrowheads="1"/>
              </p:cNvSpPr>
              <p:nvPr/>
            </p:nvSpPr>
            <p:spPr bwMode="auto">
              <a:xfrm>
                <a:off x="333378" y="125"/>
                <a:ext cx="33" cy="55"/>
              </a:xfrm>
              <a:prstGeom prst="rect">
                <a:avLst/>
              </a:prstGeom>
              <a:solidFill>
                <a:srgbClr val="969696"/>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71" name="Freeform 2552"/>
              <p:cNvSpPr>
                <a:spLocks/>
              </p:cNvSpPr>
              <p:nvPr/>
            </p:nvSpPr>
            <p:spPr bwMode="auto">
              <a:xfrm>
                <a:off x="333414" y="135"/>
                <a:ext cx="91" cy="23"/>
              </a:xfrm>
              <a:custGeom>
                <a:avLst/>
                <a:gdLst>
                  <a:gd name="T0" fmla="*/ 0 w 124"/>
                  <a:gd name="T1" fmla="*/ 1 h 32"/>
                  <a:gd name="T2" fmla="*/ 0 w 124"/>
                  <a:gd name="T3" fmla="*/ 1 h 32"/>
                  <a:gd name="T4" fmla="*/ 1 w 124"/>
                  <a:gd name="T5" fmla="*/ 1 h 32"/>
                  <a:gd name="T6" fmla="*/ 1 w 124"/>
                  <a:gd name="T7" fmla="*/ 1 h 32"/>
                  <a:gd name="T8" fmla="*/ 1 w 124"/>
                  <a:gd name="T9" fmla="*/ 1 h 32"/>
                  <a:gd name="T10" fmla="*/ 1 w 124"/>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 h="32">
                    <a:moveTo>
                      <a:pt x="0" y="1"/>
                    </a:moveTo>
                    <a:lnTo>
                      <a:pt x="0" y="32"/>
                    </a:lnTo>
                    <a:lnTo>
                      <a:pt x="15" y="20"/>
                    </a:lnTo>
                    <a:lnTo>
                      <a:pt x="110" y="20"/>
                    </a:lnTo>
                    <a:lnTo>
                      <a:pt x="124" y="32"/>
                    </a:lnTo>
                    <a:lnTo>
                      <a:pt x="124" y="0"/>
                    </a:lnTo>
                  </a:path>
                </a:pathLst>
              </a:custGeom>
              <a:solidFill>
                <a:srgbClr val="333333"/>
              </a:solidFill>
              <a:ln w="9525" cap="flat" cmpd="sng">
                <a:solidFill>
                  <a:srgbClr val="000000"/>
                </a:solidFill>
                <a:prstDash val="solid"/>
                <a:round/>
                <a:headEnd type="none" w="med" len="med"/>
                <a:tailEnd type="none" w="med" len="med"/>
              </a:ln>
            </p:spPr>
            <p:txBody>
              <a:bodyPr/>
              <a:lstStyle/>
              <a:p>
                <a:endParaRPr lang="ja-JP" altLang="en-US"/>
              </a:p>
            </p:txBody>
          </p:sp>
          <p:sp>
            <p:nvSpPr>
              <p:cNvPr id="72" name="Line 2553"/>
              <p:cNvSpPr>
                <a:spLocks noChangeShapeType="1"/>
              </p:cNvSpPr>
              <p:nvPr/>
            </p:nvSpPr>
            <p:spPr bwMode="auto">
              <a:xfrm>
                <a:off x="333414" y="135"/>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 name="Freeform 2554"/>
              <p:cNvSpPr>
                <a:spLocks/>
              </p:cNvSpPr>
              <p:nvPr/>
            </p:nvSpPr>
            <p:spPr bwMode="auto">
              <a:xfrm>
                <a:off x="333376" y="9"/>
                <a:ext cx="4" cy="95"/>
              </a:xfrm>
              <a:custGeom>
                <a:avLst/>
                <a:gdLst>
                  <a:gd name="T0" fmla="*/ 1 w 6"/>
                  <a:gd name="T1" fmla="*/ 0 h 130"/>
                  <a:gd name="T2" fmla="*/ 0 w 6"/>
                  <a:gd name="T3" fmla="*/ 1 h 130"/>
                  <a:gd name="T4" fmla="*/ 0 w 6"/>
                  <a:gd name="T5" fmla="*/ 1 h 130"/>
                  <a:gd name="T6" fmla="*/ 1 w 6"/>
                  <a:gd name="T7" fmla="*/ 1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30">
                    <a:moveTo>
                      <a:pt x="6" y="0"/>
                    </a:moveTo>
                    <a:lnTo>
                      <a:pt x="0" y="3"/>
                    </a:lnTo>
                    <a:lnTo>
                      <a:pt x="0" y="126"/>
                    </a:lnTo>
                    <a:lnTo>
                      <a:pt x="5" y="130"/>
                    </a:lnTo>
                  </a:path>
                </a:pathLst>
              </a:custGeom>
              <a:solidFill>
                <a:srgbClr val="FFCC00"/>
              </a:solidFill>
              <a:ln w="9525" cap="flat" cmpd="sng">
                <a:solidFill>
                  <a:srgbClr val="000000"/>
                </a:solidFill>
                <a:prstDash val="solid"/>
                <a:round/>
                <a:headEnd type="none" w="med" len="med"/>
                <a:tailEnd type="none" w="med" len="med"/>
              </a:ln>
            </p:spPr>
            <p:txBody>
              <a:bodyPr/>
              <a:lstStyle/>
              <a:p>
                <a:endParaRPr lang="ja-JP" altLang="en-US"/>
              </a:p>
            </p:txBody>
          </p:sp>
          <p:sp>
            <p:nvSpPr>
              <p:cNvPr id="74" name="Rectangle 2555"/>
              <p:cNvSpPr>
                <a:spLocks noChangeArrowheads="1"/>
              </p:cNvSpPr>
              <p:nvPr/>
            </p:nvSpPr>
            <p:spPr bwMode="auto">
              <a:xfrm>
                <a:off x="333378" y="18"/>
                <a:ext cx="2" cy="46"/>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75" name="Line 2556"/>
              <p:cNvSpPr>
                <a:spLocks noChangeShapeType="1"/>
              </p:cNvSpPr>
              <p:nvPr/>
            </p:nvSpPr>
            <p:spPr bwMode="auto">
              <a:xfrm>
                <a:off x="333507" y="129"/>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6" name="Line 2557"/>
              <p:cNvSpPr>
                <a:spLocks noChangeShapeType="1"/>
              </p:cNvSpPr>
              <p:nvPr/>
            </p:nvSpPr>
            <p:spPr bwMode="auto">
              <a:xfrm>
                <a:off x="333507" y="132"/>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 name="Line 2558"/>
              <p:cNvSpPr>
                <a:spLocks noChangeShapeType="1"/>
              </p:cNvSpPr>
              <p:nvPr/>
            </p:nvSpPr>
            <p:spPr bwMode="auto">
              <a:xfrm>
                <a:off x="333507" y="136"/>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 name="Line 2559"/>
              <p:cNvSpPr>
                <a:spLocks noChangeShapeType="1"/>
              </p:cNvSpPr>
              <p:nvPr/>
            </p:nvSpPr>
            <p:spPr bwMode="auto">
              <a:xfrm>
                <a:off x="333507" y="14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9" name="Line 2560"/>
              <p:cNvSpPr>
                <a:spLocks noChangeShapeType="1"/>
              </p:cNvSpPr>
              <p:nvPr/>
            </p:nvSpPr>
            <p:spPr bwMode="auto">
              <a:xfrm>
                <a:off x="333507" y="14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 name="Line 2561"/>
              <p:cNvSpPr>
                <a:spLocks noChangeShapeType="1"/>
              </p:cNvSpPr>
              <p:nvPr/>
            </p:nvSpPr>
            <p:spPr bwMode="auto">
              <a:xfrm>
                <a:off x="333507" y="147"/>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 name="Line 2562"/>
              <p:cNvSpPr>
                <a:spLocks noChangeShapeType="1"/>
              </p:cNvSpPr>
              <p:nvPr/>
            </p:nvSpPr>
            <p:spPr bwMode="auto">
              <a:xfrm>
                <a:off x="333507" y="1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 name="Line 2563"/>
              <p:cNvSpPr>
                <a:spLocks noChangeShapeType="1"/>
              </p:cNvSpPr>
              <p:nvPr/>
            </p:nvSpPr>
            <p:spPr bwMode="auto">
              <a:xfrm>
                <a:off x="333507" y="15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 name="Line 2564"/>
              <p:cNvSpPr>
                <a:spLocks noChangeShapeType="1"/>
              </p:cNvSpPr>
              <p:nvPr/>
            </p:nvSpPr>
            <p:spPr bwMode="auto">
              <a:xfrm>
                <a:off x="333507" y="162"/>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 name="Line 2565"/>
              <p:cNvSpPr>
                <a:spLocks noChangeShapeType="1"/>
              </p:cNvSpPr>
              <p:nvPr/>
            </p:nvSpPr>
            <p:spPr bwMode="auto">
              <a:xfrm>
                <a:off x="333507" y="15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 name="Line 2566"/>
              <p:cNvSpPr>
                <a:spLocks noChangeShapeType="1"/>
              </p:cNvSpPr>
              <p:nvPr/>
            </p:nvSpPr>
            <p:spPr bwMode="auto">
              <a:xfrm>
                <a:off x="333507" y="165"/>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 name="Line 2567"/>
              <p:cNvSpPr>
                <a:spLocks noChangeShapeType="1"/>
              </p:cNvSpPr>
              <p:nvPr/>
            </p:nvSpPr>
            <p:spPr bwMode="auto">
              <a:xfrm>
                <a:off x="333507" y="169"/>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 name="Line 2568"/>
              <p:cNvSpPr>
                <a:spLocks noChangeShapeType="1"/>
              </p:cNvSpPr>
              <p:nvPr/>
            </p:nvSpPr>
            <p:spPr bwMode="auto">
              <a:xfrm>
                <a:off x="333507" y="17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8" name="Line 2569"/>
              <p:cNvSpPr>
                <a:spLocks noChangeShapeType="1"/>
              </p:cNvSpPr>
              <p:nvPr/>
            </p:nvSpPr>
            <p:spPr bwMode="auto">
              <a:xfrm>
                <a:off x="333507" y="176"/>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9" name="Line 2570"/>
              <p:cNvSpPr>
                <a:spLocks noChangeShapeType="1"/>
              </p:cNvSpPr>
              <p:nvPr/>
            </p:nvSpPr>
            <p:spPr bwMode="auto">
              <a:xfrm>
                <a:off x="333507" y="18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0" name="Line 2571"/>
              <p:cNvSpPr>
                <a:spLocks noChangeShapeType="1"/>
              </p:cNvSpPr>
              <p:nvPr/>
            </p:nvSpPr>
            <p:spPr bwMode="auto">
              <a:xfrm>
                <a:off x="333378" y="129"/>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 name="Line 2572"/>
              <p:cNvSpPr>
                <a:spLocks noChangeShapeType="1"/>
              </p:cNvSpPr>
              <p:nvPr/>
            </p:nvSpPr>
            <p:spPr bwMode="auto">
              <a:xfrm>
                <a:off x="333378" y="132"/>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 name="Line 2573"/>
              <p:cNvSpPr>
                <a:spLocks noChangeShapeType="1"/>
              </p:cNvSpPr>
              <p:nvPr/>
            </p:nvSpPr>
            <p:spPr bwMode="auto">
              <a:xfrm>
                <a:off x="333378" y="136"/>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 name="Line 2574"/>
              <p:cNvSpPr>
                <a:spLocks noChangeShapeType="1"/>
              </p:cNvSpPr>
              <p:nvPr/>
            </p:nvSpPr>
            <p:spPr bwMode="auto">
              <a:xfrm>
                <a:off x="333378" y="14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 name="Line 2575"/>
              <p:cNvSpPr>
                <a:spLocks noChangeShapeType="1"/>
              </p:cNvSpPr>
              <p:nvPr/>
            </p:nvSpPr>
            <p:spPr bwMode="auto">
              <a:xfrm>
                <a:off x="333378" y="14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 name="Line 2576"/>
              <p:cNvSpPr>
                <a:spLocks noChangeShapeType="1"/>
              </p:cNvSpPr>
              <p:nvPr/>
            </p:nvSpPr>
            <p:spPr bwMode="auto">
              <a:xfrm>
                <a:off x="333378" y="147"/>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 name="Line 2577"/>
              <p:cNvSpPr>
                <a:spLocks noChangeShapeType="1"/>
              </p:cNvSpPr>
              <p:nvPr/>
            </p:nvSpPr>
            <p:spPr bwMode="auto">
              <a:xfrm>
                <a:off x="333378" y="1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 name="Line 2578"/>
              <p:cNvSpPr>
                <a:spLocks noChangeShapeType="1"/>
              </p:cNvSpPr>
              <p:nvPr/>
            </p:nvSpPr>
            <p:spPr bwMode="auto">
              <a:xfrm>
                <a:off x="333378" y="15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 name="Line 2579"/>
              <p:cNvSpPr>
                <a:spLocks noChangeShapeType="1"/>
              </p:cNvSpPr>
              <p:nvPr/>
            </p:nvSpPr>
            <p:spPr bwMode="auto">
              <a:xfrm>
                <a:off x="333378" y="15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 name="Line 2580"/>
              <p:cNvSpPr>
                <a:spLocks noChangeShapeType="1"/>
              </p:cNvSpPr>
              <p:nvPr/>
            </p:nvSpPr>
            <p:spPr bwMode="auto">
              <a:xfrm>
                <a:off x="333378" y="162"/>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 name="Line 2581"/>
              <p:cNvSpPr>
                <a:spLocks noChangeShapeType="1"/>
              </p:cNvSpPr>
              <p:nvPr/>
            </p:nvSpPr>
            <p:spPr bwMode="auto">
              <a:xfrm>
                <a:off x="333378" y="165"/>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1" name="Line 2582"/>
              <p:cNvSpPr>
                <a:spLocks noChangeShapeType="1"/>
              </p:cNvSpPr>
              <p:nvPr/>
            </p:nvSpPr>
            <p:spPr bwMode="auto">
              <a:xfrm>
                <a:off x="333378" y="169"/>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 name="Line 2583"/>
              <p:cNvSpPr>
                <a:spLocks noChangeShapeType="1"/>
              </p:cNvSpPr>
              <p:nvPr/>
            </p:nvSpPr>
            <p:spPr bwMode="auto">
              <a:xfrm>
                <a:off x="333378" y="17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 name="Line 2584"/>
              <p:cNvSpPr>
                <a:spLocks noChangeShapeType="1"/>
              </p:cNvSpPr>
              <p:nvPr/>
            </p:nvSpPr>
            <p:spPr bwMode="auto">
              <a:xfrm>
                <a:off x="333378" y="176"/>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 name="Rectangle 2585"/>
              <p:cNvSpPr>
                <a:spLocks noChangeArrowheads="1"/>
              </p:cNvSpPr>
              <p:nvPr/>
            </p:nvSpPr>
            <p:spPr bwMode="auto">
              <a:xfrm>
                <a:off x="333416" y="56"/>
                <a:ext cx="93" cy="2"/>
              </a:xfrm>
              <a:prstGeom prst="rect">
                <a:avLst/>
              </a:prstGeom>
              <a:solidFill>
                <a:srgbClr val="333333"/>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endParaRPr lang="ja-JP" altLang="en-US" sz="1800"/>
              </a:p>
            </p:txBody>
          </p:sp>
          <p:sp>
            <p:nvSpPr>
              <p:cNvPr id="105" name="Freeform 2586"/>
              <p:cNvSpPr>
                <a:spLocks/>
              </p:cNvSpPr>
              <p:nvPr/>
            </p:nvSpPr>
            <p:spPr bwMode="auto">
              <a:xfrm>
                <a:off x="333416" y="46"/>
                <a:ext cx="91" cy="10"/>
              </a:xfrm>
              <a:custGeom>
                <a:avLst/>
                <a:gdLst>
                  <a:gd name="T0" fmla="*/ 0 w 123"/>
                  <a:gd name="T1" fmla="*/ 2 h 13"/>
                  <a:gd name="T2" fmla="*/ 1 w 123"/>
                  <a:gd name="T3" fmla="*/ 2 h 13"/>
                  <a:gd name="T4" fmla="*/ 1 w 123"/>
                  <a:gd name="T5" fmla="*/ 2 h 13"/>
                  <a:gd name="T6" fmla="*/ 1 w 123"/>
                  <a:gd name="T7" fmla="*/ 0 h 13"/>
                  <a:gd name="T8" fmla="*/ 1 w 123"/>
                  <a:gd name="T9" fmla="*/ 0 h 13"/>
                  <a:gd name="T10" fmla="*/ 1 w 123"/>
                  <a:gd name="T11" fmla="*/ 1 h 13"/>
                  <a:gd name="T12" fmla="*/ 1 w 123"/>
                  <a:gd name="T13" fmla="*/ 2 h 13"/>
                  <a:gd name="T14" fmla="*/ 1 w 123"/>
                  <a:gd name="T15" fmla="*/ 2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 h="13">
                    <a:moveTo>
                      <a:pt x="0" y="12"/>
                    </a:moveTo>
                    <a:lnTo>
                      <a:pt x="1" y="6"/>
                    </a:lnTo>
                    <a:lnTo>
                      <a:pt x="5" y="2"/>
                    </a:lnTo>
                    <a:lnTo>
                      <a:pt x="10" y="0"/>
                    </a:lnTo>
                    <a:lnTo>
                      <a:pt x="113" y="0"/>
                    </a:lnTo>
                    <a:lnTo>
                      <a:pt x="118" y="1"/>
                    </a:lnTo>
                    <a:lnTo>
                      <a:pt x="122" y="4"/>
                    </a:lnTo>
                    <a:lnTo>
                      <a:pt x="123" y="13"/>
                    </a:lnTo>
                  </a:path>
                </a:pathLst>
              </a:custGeom>
              <a:gradFill rotWithShape="0">
                <a:gsLst>
                  <a:gs pos="0">
                    <a:srgbClr val="060400"/>
                  </a:gs>
                  <a:gs pos="100000">
                    <a:srgbClr val="FFCC00"/>
                  </a:gs>
                </a:gsLst>
                <a:lin ang="5400000" scaled="1"/>
              </a:gradFill>
              <a:ln w="9525" cap="flat" cmpd="sng">
                <a:solidFill>
                  <a:srgbClr val="000000"/>
                </a:solidFill>
                <a:prstDash val="solid"/>
                <a:round/>
                <a:headEnd type="none" w="med" len="med"/>
                <a:tailEnd type="none" w="med" len="med"/>
              </a:ln>
            </p:spPr>
            <p:txBody>
              <a:bodyPr/>
              <a:lstStyle/>
              <a:p>
                <a:endParaRPr lang="ja-JP" altLang="en-US"/>
              </a:p>
            </p:txBody>
          </p:sp>
          <p:sp>
            <p:nvSpPr>
              <p:cNvPr id="106" name="Line 2587"/>
              <p:cNvSpPr>
                <a:spLocks noChangeShapeType="1"/>
              </p:cNvSpPr>
              <p:nvPr/>
            </p:nvSpPr>
            <p:spPr bwMode="auto">
              <a:xfrm>
                <a:off x="333411" y="14"/>
                <a:ext cx="0" cy="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 name="Line 2588"/>
              <p:cNvSpPr>
                <a:spLocks noChangeShapeType="1"/>
              </p:cNvSpPr>
              <p:nvPr/>
            </p:nvSpPr>
            <p:spPr bwMode="auto">
              <a:xfrm>
                <a:off x="333380" y="67"/>
                <a:ext cx="0"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pic>
          <p:nvPicPr>
            <p:cNvPr id="46" name="Picture 129" descr="実写１３９－１"/>
            <p:cNvPicPr>
              <a:picLocks noChangeAspect="1" noChangeArrowheads="1"/>
            </p:cNvPicPr>
            <p:nvPr/>
          </p:nvPicPr>
          <p:blipFill>
            <a:blip r:embed="rId3" cstate="print">
              <a:clrChange>
                <a:clrFrom>
                  <a:srgbClr val="FFFFFF"/>
                </a:clrFrom>
                <a:clrTo>
                  <a:srgbClr val="FFFFFF">
                    <a:alpha val="0"/>
                  </a:srgbClr>
                </a:clrTo>
              </a:clrChange>
              <a:lum bright="6000" contrast="42000"/>
              <a:extLst>
                <a:ext uri="{28A0092B-C50C-407E-A947-70E740481C1C}">
                  <a14:useLocalDpi xmlns:a14="http://schemas.microsoft.com/office/drawing/2010/main" val="0"/>
                </a:ext>
              </a:extLst>
            </a:blip>
            <a:srcRect/>
            <a:stretch>
              <a:fillRect/>
            </a:stretch>
          </p:blipFill>
          <p:spPr bwMode="auto">
            <a:xfrm flipH="1">
              <a:off x="0" y="327173"/>
              <a:ext cx="428625" cy="143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8723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13425" y="4060813"/>
            <a:ext cx="8621866"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・減圧症に対する</a:t>
            </a:r>
            <a:r>
              <a:rPr lang="ja-JP" altLang="en-US" sz="2000" dirty="0" smtClean="0">
                <a:latin typeface="HG丸ｺﾞｼｯｸM-PRO" panose="020F0600000000000000" pitchFamily="50" charset="-128"/>
                <a:ea typeface="HG丸ｺﾞｼｯｸM-PRO" panose="020F0600000000000000" pitchFamily="50" charset="-128"/>
              </a:rPr>
              <a:t>再潜水（</a:t>
            </a:r>
            <a:r>
              <a:rPr lang="ja-JP" altLang="en-US" sz="2000" dirty="0">
                <a:latin typeface="HG丸ｺﾞｼｯｸM-PRO" panose="020F0600000000000000" pitchFamily="50" charset="-128"/>
                <a:ea typeface="HG丸ｺﾞｼｯｸM-PRO" panose="020F0600000000000000" pitchFamily="50" charset="-128"/>
              </a:rPr>
              <a:t>通称：ふかし</a:t>
            </a:r>
            <a:r>
              <a:rPr lang="ja-JP" altLang="en-US" sz="2000" dirty="0" smtClean="0">
                <a:latin typeface="HG丸ｺﾞｼｯｸM-PRO" panose="020F0600000000000000" pitchFamily="50" charset="-128"/>
                <a:ea typeface="HG丸ｺﾞｼｯｸM-PRO" panose="020F0600000000000000" pitchFamily="50" charset="-128"/>
              </a:rPr>
              <a:t>）は</a:t>
            </a:r>
            <a:r>
              <a:rPr lang="ja-JP" altLang="en-US" sz="2000" dirty="0">
                <a:latin typeface="HG丸ｺﾞｼｯｸM-PRO" panose="020F0600000000000000" pitchFamily="50" charset="-128"/>
                <a:ea typeface="HG丸ｺﾞｼｯｸM-PRO" panose="020F0600000000000000" pitchFamily="50" charset="-128"/>
              </a:rPr>
              <a:t>禁止</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No.1004</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t>　</a:t>
            </a:r>
            <a:endParaRPr lang="ja-JP" altLang="en-US" sz="2000" dirty="0">
              <a:solidFill>
                <a:srgbClr val="000000"/>
              </a:solidFill>
              <a:latin typeface="ＭＳ Ｐゴシック"/>
            </a:endParaRPr>
          </a:p>
        </p:txBody>
      </p:sp>
      <p:sp>
        <p:nvSpPr>
          <p:cNvPr id="7" name="正方形/長方形 6"/>
          <p:cNvSpPr/>
          <p:nvPr/>
        </p:nvSpPr>
        <p:spPr>
          <a:xfrm>
            <a:off x="513714" y="1177008"/>
            <a:ext cx="8630286" cy="707886"/>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・潜水士も朝礼に参加する</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職員参加で他職とは別に開催も可</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No.1004</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513714" y="1857018"/>
            <a:ext cx="8630286" cy="400110"/>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・フーカー式潜水の場合、通話装置を必ず使用</a:t>
            </a:r>
            <a:r>
              <a:rPr lang="ja-JP" altLang="en-US" sz="2000" dirty="0" smtClean="0">
                <a:latin typeface="HG丸ｺﾞｼｯｸM-PRO" panose="020F0600000000000000" pitchFamily="50" charset="-128"/>
                <a:ea typeface="HG丸ｺﾞｼｯｸM-PRO" panose="020F0600000000000000" pitchFamily="50" charset="-128"/>
              </a:rPr>
              <a:t>する。　 　（</a:t>
            </a:r>
            <a:r>
              <a:rPr lang="en-US" altLang="ja-JP" sz="2000" dirty="0" smtClean="0">
                <a:latin typeface="HG丸ｺﾞｼｯｸM-PRO" panose="020F0600000000000000" pitchFamily="50" charset="-128"/>
                <a:ea typeface="HG丸ｺﾞｼｯｸM-PRO" panose="020F0600000000000000" pitchFamily="50" charset="-128"/>
              </a:rPr>
              <a:t>No.1004</a:t>
            </a:r>
            <a:r>
              <a:rPr lang="ja-JP" altLang="en-US" sz="2000" dirty="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513728" y="2274546"/>
            <a:ext cx="8621563" cy="1323439"/>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・移動式コンプレッサーの吸気ホースは、排気</a:t>
            </a:r>
            <a:r>
              <a:rPr lang="ja-JP" altLang="en-US" sz="2000" dirty="0" smtClean="0">
                <a:latin typeface="HG丸ｺﾞｼｯｸM-PRO" panose="020F0600000000000000" pitchFamily="50" charset="-128"/>
                <a:ea typeface="HG丸ｺﾞｼｯｸM-PRO" panose="020F0600000000000000" pitchFamily="50" charset="-128"/>
              </a:rPr>
              <a:t>温度</a:t>
            </a:r>
            <a:r>
              <a:rPr lang="en-US" altLang="ja-JP" sz="2000" dirty="0" smtClean="0">
                <a:latin typeface="HG丸ｺﾞｼｯｸM-PRO" panose="020F0600000000000000" pitchFamily="50" charset="-128"/>
                <a:ea typeface="HG丸ｺﾞｼｯｸM-PRO" panose="020F0600000000000000" pitchFamily="50" charset="-128"/>
              </a:rPr>
              <a:t>(200</a:t>
            </a:r>
            <a:r>
              <a:rPr lang="ja-JP" altLang="en-US" sz="2000" dirty="0" smtClean="0">
                <a:latin typeface="HG丸ｺﾞｼｯｸM-PRO" panose="020F0600000000000000" pitchFamily="50" charset="-128"/>
                <a:ea typeface="HG丸ｺﾞｼｯｸM-PRO" panose="020F0600000000000000" pitchFamily="50" charset="-128"/>
              </a:rPr>
              <a:t>℃程度</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に耐え</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ら</a:t>
            </a:r>
            <a:r>
              <a:rPr lang="ja-JP" altLang="en-US" sz="2000" dirty="0" err="1" smtClean="0">
                <a:latin typeface="HG丸ｺﾞｼｯｸM-PRO" panose="020F0600000000000000" pitchFamily="50" charset="-128"/>
                <a:ea typeface="HG丸ｺﾞｼｯｸM-PRO" panose="020F0600000000000000" pitchFamily="50" charset="-128"/>
              </a:rPr>
              <a:t>れる</a:t>
            </a:r>
            <a:r>
              <a:rPr lang="ja-JP" altLang="en-US" sz="2000" dirty="0">
                <a:latin typeface="HG丸ｺﾞｼｯｸM-PRO" panose="020F0600000000000000" pitchFamily="50" charset="-128"/>
                <a:ea typeface="HG丸ｺﾞｼｯｸM-PRO" panose="020F0600000000000000" pitchFamily="50" charset="-128"/>
              </a:rPr>
              <a:t>材質とし、吸気口は</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排気口より</a:t>
            </a:r>
            <a:r>
              <a:rPr lang="en-US" altLang="ja-JP" sz="2000" dirty="0">
                <a:latin typeface="HG丸ｺﾞｼｯｸM-PRO" panose="020F0600000000000000" pitchFamily="50" charset="-128"/>
                <a:ea typeface="HG丸ｺﾞｼｯｸM-PRO" panose="020F0600000000000000" pitchFamily="50" charset="-128"/>
              </a:rPr>
              <a:t>1.5</a:t>
            </a:r>
            <a:r>
              <a:rPr lang="ja-JP" altLang="en-US" sz="2000" dirty="0" err="1">
                <a:latin typeface="HG丸ｺﾞｼｯｸM-PRO" panose="020F0600000000000000" pitchFamily="50" charset="-128"/>
                <a:ea typeface="HG丸ｺﾞｼｯｸM-PRO" panose="020F0600000000000000" pitchFamily="50" charset="-128"/>
              </a:rPr>
              <a:t>ｍ</a:t>
            </a:r>
            <a:r>
              <a:rPr lang="ja-JP" altLang="en-US" sz="2000" dirty="0">
                <a:latin typeface="HG丸ｺﾞｼｯｸM-PRO" panose="020F0600000000000000" pitchFamily="50" charset="-128"/>
                <a:ea typeface="HG丸ｺﾞｼｯｸM-PRO" panose="020F0600000000000000" pitchFamily="50" charset="-128"/>
              </a:rPr>
              <a:t>の高い位置にセット</a:t>
            </a:r>
            <a:r>
              <a:rPr lang="ja-JP" altLang="en-US" sz="2000" dirty="0" smtClean="0">
                <a:latin typeface="HG丸ｺﾞｼｯｸM-PRO" panose="020F0600000000000000" pitchFamily="50" charset="-128"/>
                <a:ea typeface="HG丸ｺﾞｼｯｸM-PRO" panose="020F0600000000000000" pitchFamily="50" charset="-128"/>
              </a:rPr>
              <a:t>する　</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とともに、移動式コンプレッサーが動かないように固定すること。</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No.1004</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311560" y="476672"/>
            <a:ext cx="5124536" cy="523220"/>
          </a:xfrm>
          <a:prstGeom prst="rect">
            <a:avLst/>
          </a:prstGeom>
          <a:noFill/>
        </p:spPr>
        <p:txBody>
          <a:bodyPr wrap="square" rtlCol="0">
            <a:spAutoFit/>
          </a:bodyPr>
          <a:lstStyle/>
          <a:p>
            <a:r>
              <a:rPr kumimoji="1" lang="ja-JP" altLang="en-US" sz="2800" dirty="0" smtClean="0">
                <a:solidFill>
                  <a:srgbClr val="0070C0"/>
                </a:solidFill>
                <a:latin typeface="AR P浪漫明朝体U" panose="020B0600010101010101" pitchFamily="50" charset="-128"/>
                <a:ea typeface="AR P浪漫明朝体U" panose="020B0600010101010101" pitchFamily="50" charset="-128"/>
              </a:rPr>
              <a:t>海上工事（１）</a:t>
            </a:r>
            <a:r>
              <a:rPr lang="en-US" altLang="ja-JP" sz="2800" dirty="0" smtClean="0">
                <a:solidFill>
                  <a:srgbClr val="0070C0"/>
                </a:solidFill>
                <a:latin typeface="AR P浪漫明朝体U" panose="020B0600010101010101" pitchFamily="50" charset="-128"/>
                <a:ea typeface="AR P浪漫明朝体U" panose="020B0600010101010101" pitchFamily="50" charset="-128"/>
              </a:rPr>
              <a:t>(</a:t>
            </a:r>
            <a:r>
              <a:rPr lang="ja-JP" altLang="en-US" sz="2800" dirty="0" smtClean="0">
                <a:solidFill>
                  <a:srgbClr val="0070C0"/>
                </a:solidFill>
                <a:latin typeface="AR P浪漫明朝体U" panose="020B0600010101010101" pitchFamily="50" charset="-128"/>
                <a:ea typeface="AR P浪漫明朝体U" panose="020B0600010101010101" pitchFamily="50" charset="-128"/>
              </a:rPr>
              <a:t>潜水作業</a:t>
            </a:r>
            <a:r>
              <a:rPr lang="en-US" altLang="ja-JP" sz="2800" dirty="0" smtClean="0">
                <a:solidFill>
                  <a:srgbClr val="0070C0"/>
                </a:solidFill>
                <a:latin typeface="AR P浪漫明朝体U" panose="020B0600010101010101" pitchFamily="50" charset="-128"/>
                <a:ea typeface="AR P浪漫明朝体U" panose="020B0600010101010101" pitchFamily="50" charset="-128"/>
              </a:rPr>
              <a:t>)</a:t>
            </a:r>
            <a:endParaRPr kumimoji="1" lang="ja-JP" altLang="en-US" sz="2800" dirty="0">
              <a:solidFill>
                <a:srgbClr val="0070C0"/>
              </a:solidFill>
              <a:latin typeface="AR P浪漫明朝体U" panose="020B0600010101010101" pitchFamily="50" charset="-128"/>
              <a:ea typeface="AR P浪漫明朝体U" panose="020B0600010101010101" pitchFamily="50" charset="-128"/>
            </a:endParaRPr>
          </a:p>
        </p:txBody>
      </p:sp>
      <p:sp>
        <p:nvSpPr>
          <p:cNvPr id="11" name="正方形/長方形 10"/>
          <p:cNvSpPr/>
          <p:nvPr/>
        </p:nvSpPr>
        <p:spPr>
          <a:xfrm>
            <a:off x="511089" y="3657218"/>
            <a:ext cx="8632911" cy="400110"/>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10m</a:t>
            </a:r>
            <a:r>
              <a:rPr lang="ja-JP" altLang="en-US" sz="2000" dirty="0" smtClean="0">
                <a:latin typeface="HG丸ｺﾞｼｯｸM-PRO" panose="020F0600000000000000" pitchFamily="50" charset="-128"/>
                <a:ea typeface="HG丸ｺﾞｼｯｸM-PRO" panose="020F0600000000000000" pitchFamily="50" charset="-128"/>
              </a:rPr>
              <a:t>以深の潜水作業では、緊急用ボンベを必ず携行する（</a:t>
            </a:r>
            <a:r>
              <a:rPr lang="en-US" altLang="ja-JP" sz="2000" dirty="0" smtClean="0">
                <a:latin typeface="HG丸ｺﾞｼｯｸM-PRO" panose="020F0600000000000000" pitchFamily="50" charset="-128"/>
                <a:ea typeface="HG丸ｺﾞｼｯｸM-PRO" panose="020F0600000000000000" pitchFamily="50" charset="-128"/>
              </a:rPr>
              <a:t>No.1004</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512765" y="4449306"/>
            <a:ext cx="8621866" cy="707886"/>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潜水作業</a:t>
            </a:r>
            <a:r>
              <a:rPr lang="ja-JP" altLang="en-US" sz="2000" dirty="0" smtClean="0">
                <a:latin typeface="HG丸ｺﾞｼｯｸM-PRO" panose="020F0600000000000000" pitchFamily="50" charset="-128"/>
                <a:ea typeface="HG丸ｺﾞｼｯｸM-PRO" panose="020F0600000000000000" pitchFamily="50" charset="-128"/>
              </a:rPr>
              <a:t>に従事する皆さんは、潜水作業従事者教育を受講すること。          　　</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（教育の有効期限は３年間）　　　　　　　　　　　　 （</a:t>
            </a:r>
            <a:r>
              <a:rPr lang="en-US" altLang="ja-JP" sz="2000" dirty="0" smtClean="0">
                <a:latin typeface="HG丸ｺﾞｼｯｸM-PRO" panose="020F0600000000000000" pitchFamily="50" charset="-128"/>
                <a:ea typeface="HG丸ｺﾞｼｯｸM-PRO" panose="020F0600000000000000" pitchFamily="50" charset="-128"/>
              </a:rPr>
              <a:t>No.1004</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t>　</a:t>
            </a:r>
            <a:endParaRPr lang="ja-JP" altLang="en-US" sz="2000" dirty="0">
              <a:solidFill>
                <a:srgbClr val="000000"/>
              </a:solidFill>
              <a:latin typeface="ＭＳ Ｐゴシック"/>
            </a:endParaRPr>
          </a:p>
        </p:txBody>
      </p:sp>
    </p:spTree>
    <p:extLst>
      <p:ext uri="{BB962C8B-B14F-4D97-AF65-F5344CB8AC3E}">
        <p14:creationId xmlns:p14="http://schemas.microsoft.com/office/powerpoint/2010/main" val="658348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87824" y="548680"/>
            <a:ext cx="2623932" cy="461665"/>
          </a:xfrm>
          <a:prstGeom prst="rect">
            <a:avLst/>
          </a:prstGeom>
          <a:noFill/>
        </p:spPr>
        <p:txBody>
          <a:bodyPr wrap="square" rtlCol="0">
            <a:spAutoFit/>
          </a:bodyPr>
          <a:lstStyle/>
          <a:p>
            <a:r>
              <a:rPr lang="ja-JP" altLang="en-US" sz="2400" dirty="0" smtClean="0">
                <a:latin typeface="AR P浪漫明朝体U" panose="020B0600010101010101" pitchFamily="50" charset="-128"/>
                <a:ea typeface="AR P浪漫明朝体U" panose="020B0600010101010101" pitchFamily="50" charset="-128"/>
              </a:rPr>
              <a:t>目　　　　　次</a:t>
            </a:r>
            <a:endParaRPr kumimoji="1" lang="ja-JP" altLang="en-US" dirty="0">
              <a:latin typeface="AR P浪漫明朝体U" panose="020B0600010101010101" pitchFamily="50" charset="-128"/>
              <a:ea typeface="AR P浪漫明朝体U" panose="020B0600010101010101" pitchFamily="50" charset="-128"/>
            </a:endParaRPr>
          </a:p>
        </p:txBody>
      </p:sp>
      <p:sp>
        <p:nvSpPr>
          <p:cNvPr id="5" name="テキスト ボックス 4"/>
          <p:cNvSpPr txBox="1"/>
          <p:nvPr/>
        </p:nvSpPr>
        <p:spPr>
          <a:xfrm>
            <a:off x="251520" y="1124744"/>
            <a:ext cx="8568952" cy="5632311"/>
          </a:xfrm>
          <a:prstGeom prst="rect">
            <a:avLst/>
          </a:prstGeom>
          <a:noFill/>
        </p:spPr>
        <p:txBody>
          <a:bodyPr wrap="square" rtlCol="0">
            <a:spAutoFit/>
          </a:bodyPr>
          <a:lstStyle/>
          <a:p>
            <a:r>
              <a:rPr kumimoji="1" lang="ja-JP" altLang="en-US" sz="2400" b="1" dirty="0" smtClean="0">
                <a:solidFill>
                  <a:srgbClr val="0070C0"/>
                </a:solidFill>
                <a:latin typeface="AR P浪漫明朝体U" panose="020B0600010101010101" pitchFamily="50" charset="-128"/>
                <a:ea typeface="AR P浪漫明朝体U" panose="020B0600010101010101" pitchFamily="50" charset="-128"/>
              </a:rPr>
              <a:t>１．安全衛生関係</a:t>
            </a:r>
            <a:endParaRPr kumimoji="1" lang="en-US" altLang="ja-JP" sz="2400" b="1" dirty="0" smtClean="0">
              <a:solidFill>
                <a:srgbClr val="0070C0"/>
              </a:solidFill>
              <a:latin typeface="AR P浪漫明朝体U" panose="020B0600010101010101" pitchFamily="50" charset="-128"/>
              <a:ea typeface="AR P浪漫明朝体U" panose="020B0600010101010101" pitchFamily="50" charset="-128"/>
            </a:endParaRPr>
          </a:p>
          <a:p>
            <a:r>
              <a:rPr lang="ja-JP" altLang="en-US" sz="2400" dirty="0" smtClean="0">
                <a:latin typeface="AR P浪漫明朝体U" panose="020B0600010101010101" pitchFamily="50" charset="-128"/>
                <a:ea typeface="AR P浪漫明朝体U" panose="020B0600010101010101" pitchFamily="50" charset="-128"/>
              </a:rPr>
              <a:t>　（１）安全衛生法令等の遵守</a:t>
            </a:r>
            <a:endParaRPr lang="en-US" altLang="ja-JP" sz="2400" dirty="0" smtClean="0">
              <a:latin typeface="AR P浪漫明朝体U" panose="020B0600010101010101" pitchFamily="50" charset="-128"/>
              <a:ea typeface="AR P浪漫明朝体U" panose="020B0600010101010101" pitchFamily="50" charset="-128"/>
            </a:endParaRPr>
          </a:p>
          <a:p>
            <a:r>
              <a:rPr lang="ja-JP" altLang="en-US" sz="2400" dirty="0">
                <a:latin typeface="AR P浪漫明朝体U" panose="020B0600010101010101" pitchFamily="50" charset="-128"/>
                <a:ea typeface="AR P浪漫明朝体U" panose="020B0600010101010101" pitchFamily="50" charset="-128"/>
              </a:rPr>
              <a:t>　</a:t>
            </a:r>
            <a:r>
              <a:rPr lang="ja-JP" altLang="en-US" sz="2400" dirty="0" smtClean="0">
                <a:latin typeface="AR P浪漫明朝体U" panose="020B0600010101010101" pitchFamily="50" charset="-128"/>
                <a:ea typeface="AR P浪漫明朝体U" panose="020B0600010101010101" pitchFamily="50" charset="-128"/>
              </a:rPr>
              <a:t>（２）東洋建設災害防止基準の遵守</a:t>
            </a:r>
            <a:endParaRPr lang="en-US" altLang="ja-JP" sz="2400" dirty="0" smtClean="0">
              <a:latin typeface="AR P浪漫明朝体U" panose="020B0600010101010101" pitchFamily="50" charset="-128"/>
              <a:ea typeface="AR P浪漫明朝体U" panose="020B0600010101010101" pitchFamily="50" charset="-128"/>
            </a:endParaRPr>
          </a:p>
          <a:p>
            <a:r>
              <a:rPr lang="ja-JP" altLang="en-US" sz="2400" dirty="0">
                <a:latin typeface="AR P浪漫明朝体U" panose="020B0600010101010101" pitchFamily="50" charset="-128"/>
                <a:ea typeface="AR P浪漫明朝体U" panose="020B0600010101010101" pitchFamily="50" charset="-128"/>
              </a:rPr>
              <a:t>　</a:t>
            </a:r>
            <a:r>
              <a:rPr lang="ja-JP" altLang="en-US" sz="2400" dirty="0" smtClean="0">
                <a:latin typeface="AR P浪漫明朝体U" panose="020B0600010101010101" pitchFamily="50" charset="-128"/>
                <a:ea typeface="AR P浪漫明朝体U" panose="020B0600010101010101" pitchFamily="50" charset="-128"/>
              </a:rPr>
              <a:t>（３）危険作業従事者教育等の実施</a:t>
            </a:r>
            <a:endParaRPr lang="en-US" altLang="ja-JP" sz="2400" dirty="0" smtClean="0">
              <a:latin typeface="AR P浪漫明朝体U" panose="020B0600010101010101" pitchFamily="50" charset="-128"/>
              <a:ea typeface="AR P浪漫明朝体U" panose="020B0600010101010101" pitchFamily="50" charset="-128"/>
            </a:endParaRPr>
          </a:p>
          <a:p>
            <a:r>
              <a:rPr lang="ja-JP" altLang="en-US" sz="2400" dirty="0">
                <a:latin typeface="AR P浪漫明朝体U" panose="020B0600010101010101" pitchFamily="50" charset="-128"/>
                <a:ea typeface="AR P浪漫明朝体U" panose="020B0600010101010101" pitchFamily="50" charset="-128"/>
              </a:rPr>
              <a:t>　</a:t>
            </a:r>
            <a:r>
              <a:rPr lang="ja-JP" altLang="en-US" sz="2400" dirty="0" smtClean="0">
                <a:latin typeface="AR P浪漫明朝体U" panose="020B0600010101010101" pitchFamily="50" charset="-128"/>
                <a:ea typeface="AR P浪漫明朝体U" panose="020B0600010101010101" pitchFamily="50" charset="-128"/>
              </a:rPr>
              <a:t>（４）同種災害防止教育の実施</a:t>
            </a:r>
            <a:endParaRPr lang="en-US" altLang="ja-JP" sz="2400" dirty="0" smtClean="0">
              <a:latin typeface="AR P浪漫明朝体U" panose="020B0600010101010101" pitchFamily="50" charset="-128"/>
              <a:ea typeface="AR P浪漫明朝体U" panose="020B0600010101010101" pitchFamily="50" charset="-128"/>
            </a:endParaRPr>
          </a:p>
          <a:p>
            <a:r>
              <a:rPr lang="ja-JP" altLang="en-US" sz="2400" dirty="0">
                <a:latin typeface="AR P浪漫明朝体U" panose="020B0600010101010101" pitchFamily="50" charset="-128"/>
                <a:ea typeface="AR P浪漫明朝体U" panose="020B0600010101010101" pitchFamily="50" charset="-128"/>
              </a:rPr>
              <a:t>　</a:t>
            </a:r>
            <a:r>
              <a:rPr lang="ja-JP" altLang="en-US" sz="2400" dirty="0" smtClean="0">
                <a:latin typeface="AR P浪漫明朝体U" panose="020B0600010101010101" pitchFamily="50" charset="-128"/>
                <a:ea typeface="AR P浪漫明朝体U" panose="020B0600010101010101" pitchFamily="50" charset="-128"/>
              </a:rPr>
              <a:t>（５）高齢者に対する配慮事項</a:t>
            </a:r>
            <a:endParaRPr lang="en-US" altLang="ja-JP" sz="2400" dirty="0" smtClean="0">
              <a:latin typeface="AR P浪漫明朝体U" panose="020B0600010101010101" pitchFamily="50" charset="-128"/>
              <a:ea typeface="AR P浪漫明朝体U" panose="020B0600010101010101" pitchFamily="50" charset="-128"/>
            </a:endParaRPr>
          </a:p>
          <a:p>
            <a:r>
              <a:rPr lang="ja-JP" altLang="en-US" sz="2400" dirty="0">
                <a:latin typeface="AR P浪漫明朝体U" panose="020B0600010101010101" pitchFamily="50" charset="-128"/>
                <a:ea typeface="AR P浪漫明朝体U" panose="020B0600010101010101" pitchFamily="50" charset="-128"/>
              </a:rPr>
              <a:t>　</a:t>
            </a:r>
            <a:r>
              <a:rPr lang="ja-JP" altLang="en-US" sz="2400" dirty="0" smtClean="0">
                <a:latin typeface="AR P浪漫明朝体U" panose="020B0600010101010101" pitchFamily="50" charset="-128"/>
                <a:ea typeface="AR P浪漫明朝体U" panose="020B0600010101010101" pitchFamily="50" charset="-128"/>
              </a:rPr>
              <a:t>（６）協力会社安全関係提出書類の作成と管理</a:t>
            </a:r>
            <a:endParaRPr lang="en-US" altLang="ja-JP" sz="2400" dirty="0" smtClean="0">
              <a:latin typeface="AR P浪漫明朝体U" panose="020B0600010101010101" pitchFamily="50" charset="-128"/>
              <a:ea typeface="AR P浪漫明朝体U" panose="020B0600010101010101" pitchFamily="50" charset="-128"/>
            </a:endParaRPr>
          </a:p>
          <a:p>
            <a:r>
              <a:rPr lang="ja-JP" altLang="en-US" sz="2400" b="1" dirty="0" smtClean="0">
                <a:solidFill>
                  <a:srgbClr val="0070C0"/>
                </a:solidFill>
                <a:latin typeface="AR P浪漫明朝体U" panose="020B0600010101010101" pitchFamily="50" charset="-128"/>
                <a:ea typeface="AR P浪漫明朝体U" panose="020B0600010101010101" pitchFamily="50" charset="-128"/>
              </a:rPr>
              <a:t>２．地球環境関係</a:t>
            </a:r>
            <a:endParaRPr lang="en-US" altLang="ja-JP" sz="2400" b="1" dirty="0" smtClean="0">
              <a:solidFill>
                <a:srgbClr val="0070C0"/>
              </a:solidFill>
              <a:latin typeface="AR P浪漫明朝体U" panose="020B0600010101010101" pitchFamily="50" charset="-128"/>
              <a:ea typeface="AR P浪漫明朝体U" panose="020B0600010101010101" pitchFamily="50" charset="-128"/>
            </a:endParaRPr>
          </a:p>
          <a:p>
            <a:r>
              <a:rPr lang="ja-JP" altLang="en-US" sz="2400" dirty="0" smtClean="0">
                <a:latin typeface="AR P浪漫明朝体U" panose="020B0600010101010101" pitchFamily="50" charset="-128"/>
                <a:ea typeface="AR P浪漫明朝体U" panose="020B0600010101010101" pitchFamily="50" charset="-128"/>
              </a:rPr>
              <a:t>　（１）環境法規制の遵守</a:t>
            </a:r>
            <a:endParaRPr lang="en-US" altLang="ja-JP" sz="2400" dirty="0" smtClean="0">
              <a:latin typeface="AR P浪漫明朝体U" panose="020B0600010101010101" pitchFamily="50" charset="-128"/>
              <a:ea typeface="AR P浪漫明朝体U" panose="020B0600010101010101" pitchFamily="50" charset="-128"/>
            </a:endParaRPr>
          </a:p>
          <a:p>
            <a:r>
              <a:rPr lang="ja-JP" altLang="en-US" sz="2400" dirty="0">
                <a:latin typeface="AR P浪漫明朝体U" panose="020B0600010101010101" pitchFamily="50" charset="-128"/>
                <a:ea typeface="AR P浪漫明朝体U" panose="020B0600010101010101" pitchFamily="50" charset="-128"/>
              </a:rPr>
              <a:t>　</a:t>
            </a:r>
            <a:r>
              <a:rPr lang="ja-JP" altLang="en-US" sz="2400" dirty="0" smtClean="0">
                <a:latin typeface="AR P浪漫明朝体U" panose="020B0600010101010101" pitchFamily="50" charset="-128"/>
                <a:ea typeface="AR P浪漫明朝体U" panose="020B0600010101010101" pitchFamily="50" charset="-128"/>
              </a:rPr>
              <a:t>（２）環境活動への積極的な参加</a:t>
            </a:r>
            <a:endParaRPr lang="en-US" altLang="ja-JP" sz="2400" dirty="0" smtClean="0">
              <a:latin typeface="AR P浪漫明朝体U" panose="020B0600010101010101" pitchFamily="50" charset="-128"/>
              <a:ea typeface="AR P浪漫明朝体U" panose="020B0600010101010101" pitchFamily="50" charset="-128"/>
            </a:endParaRPr>
          </a:p>
          <a:p>
            <a:r>
              <a:rPr kumimoji="1" lang="ja-JP" altLang="en-US" sz="2400" b="1" dirty="0" smtClean="0">
                <a:solidFill>
                  <a:srgbClr val="0070C0"/>
                </a:solidFill>
                <a:latin typeface="AR P浪漫明朝体U" panose="020B0600010101010101" pitchFamily="50" charset="-128"/>
                <a:ea typeface="AR P浪漫明朝体U" panose="020B0600010101010101" pitchFamily="50" charset="-128"/>
              </a:rPr>
              <a:t>３．共通事項</a:t>
            </a:r>
            <a:endParaRPr kumimoji="1" lang="en-US" altLang="ja-JP" sz="2400" b="1" dirty="0" smtClean="0">
              <a:solidFill>
                <a:srgbClr val="0070C0"/>
              </a:solidFill>
              <a:latin typeface="AR P浪漫明朝体U" panose="020B0600010101010101" pitchFamily="50" charset="-128"/>
              <a:ea typeface="AR P浪漫明朝体U" panose="020B0600010101010101" pitchFamily="50" charset="-128"/>
            </a:endParaRPr>
          </a:p>
          <a:p>
            <a:r>
              <a:rPr kumimoji="1" lang="ja-JP" altLang="en-US" sz="2400" dirty="0" smtClean="0">
                <a:latin typeface="AR P浪漫明朝体U" panose="020B0600010101010101" pitchFamily="50" charset="-128"/>
                <a:ea typeface="AR P浪漫明朝体U" panose="020B0600010101010101" pitchFamily="50" charset="-128"/>
              </a:rPr>
              <a:t>　（１）異常事態発生時の迅速な報告</a:t>
            </a:r>
            <a:endParaRPr kumimoji="1" lang="en-US" altLang="ja-JP" sz="2400" dirty="0" smtClean="0">
              <a:latin typeface="AR P浪漫明朝体U" panose="020B0600010101010101" pitchFamily="50" charset="-128"/>
              <a:ea typeface="AR P浪漫明朝体U" panose="020B0600010101010101" pitchFamily="50" charset="-128"/>
            </a:endParaRPr>
          </a:p>
          <a:p>
            <a:r>
              <a:rPr lang="ja-JP" altLang="en-US" sz="2400" dirty="0">
                <a:latin typeface="AR P浪漫明朝体U" panose="020B0600010101010101" pitchFamily="50" charset="-128"/>
                <a:ea typeface="AR P浪漫明朝体U" panose="020B0600010101010101" pitchFamily="50" charset="-128"/>
              </a:rPr>
              <a:t>　</a:t>
            </a:r>
            <a:r>
              <a:rPr lang="ja-JP" altLang="en-US" sz="2400" dirty="0" smtClean="0">
                <a:latin typeface="AR P浪漫明朝体U" panose="020B0600010101010101" pitchFamily="50" charset="-128"/>
                <a:ea typeface="AR P浪漫明朝体U" panose="020B0600010101010101" pitchFamily="50" charset="-128"/>
              </a:rPr>
              <a:t>（２）マネジメントシステムの運用</a:t>
            </a:r>
            <a:endParaRPr lang="en-US" altLang="ja-JP" sz="2400" dirty="0" smtClean="0">
              <a:latin typeface="AR P浪漫明朝体U" panose="020B0600010101010101" pitchFamily="50" charset="-128"/>
              <a:ea typeface="AR P浪漫明朝体U" panose="020B0600010101010101" pitchFamily="50" charset="-128"/>
            </a:endParaRPr>
          </a:p>
          <a:p>
            <a:r>
              <a:rPr kumimoji="1" lang="ja-JP" altLang="en-US" sz="2400" dirty="0">
                <a:latin typeface="AR P浪漫明朝体U" panose="020B0600010101010101" pitchFamily="50" charset="-128"/>
                <a:ea typeface="AR P浪漫明朝体U" panose="020B0600010101010101" pitchFamily="50" charset="-128"/>
              </a:rPr>
              <a:t>　</a:t>
            </a:r>
            <a:r>
              <a:rPr kumimoji="1" lang="ja-JP" altLang="en-US" sz="2400" dirty="0" smtClean="0">
                <a:latin typeface="AR P浪漫明朝体U" panose="020B0600010101010101" pitchFamily="50" charset="-128"/>
                <a:ea typeface="AR P浪漫明朝体U" panose="020B0600010101010101" pitchFamily="50" charset="-128"/>
              </a:rPr>
              <a:t>（３）従業員等のへの事前教育（送り出し教育）の実施</a:t>
            </a:r>
            <a:endParaRPr lang="en-US" altLang="ja-JP" sz="2400" dirty="0" smtClean="0">
              <a:latin typeface="AR P浪漫明朝体U" panose="020B0600010101010101" pitchFamily="50" charset="-128"/>
              <a:ea typeface="AR P浪漫明朝体U" panose="020B0600010101010101" pitchFamily="50" charset="-128"/>
            </a:endParaRPr>
          </a:p>
          <a:p>
            <a:r>
              <a:rPr kumimoji="1" lang="ja-JP" altLang="en-US" sz="2400" dirty="0" smtClean="0">
                <a:latin typeface="AR P浪漫明朝体U" panose="020B0600010101010101" pitchFamily="50" charset="-128"/>
                <a:ea typeface="AR P浪漫明朝体U" panose="020B0600010101010101" pitchFamily="50" charset="-128"/>
              </a:rPr>
              <a:t>　（４）労働災害被災時の</a:t>
            </a:r>
            <a:r>
              <a:rPr lang="ja-JP" altLang="en-US" sz="2400" dirty="0" smtClean="0">
                <a:latin typeface="AR P浪漫明朝体U" panose="020B0600010101010101" pitchFamily="50" charset="-128"/>
                <a:ea typeface="AR P浪漫明朝体U" panose="020B0600010101010101" pitchFamily="50" charset="-128"/>
              </a:rPr>
              <a:t>労災適用</a:t>
            </a:r>
            <a:r>
              <a:rPr kumimoji="1" lang="ja-JP" altLang="en-US" sz="2400" dirty="0" smtClean="0">
                <a:latin typeface="AR P浪漫明朝体U" panose="020B0600010101010101" pitchFamily="50" charset="-128"/>
                <a:ea typeface="AR P浪漫明朝体U" panose="020B0600010101010101" pitchFamily="50" charset="-128"/>
              </a:rPr>
              <a:t>について</a:t>
            </a:r>
            <a:endParaRPr kumimoji="1" lang="ja-JP" altLang="en-US" sz="2400" dirty="0">
              <a:latin typeface="AR P浪漫明朝体U" panose="020B0600010101010101" pitchFamily="50" charset="-128"/>
              <a:ea typeface="AR P浪漫明朝体U" panose="020B0600010101010101" pitchFamily="50" charset="-128"/>
            </a:endParaRPr>
          </a:p>
        </p:txBody>
      </p:sp>
    </p:spTree>
    <p:extLst>
      <p:ext uri="{BB962C8B-B14F-4D97-AF65-F5344CB8AC3E}">
        <p14:creationId xmlns:p14="http://schemas.microsoft.com/office/powerpoint/2010/main" val="3145915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20797" y="1340768"/>
            <a:ext cx="8623203" cy="707886"/>
          </a:xfrm>
          <a:prstGeom prst="rect">
            <a:avLst/>
          </a:prstGeom>
        </p:spPr>
        <p:txBody>
          <a:bodyPr wrap="square">
            <a:spAutoFit/>
          </a:bodyPr>
          <a:lstStyle/>
          <a:p>
            <a:pPr fontAlgn="ctr"/>
            <a:r>
              <a:rPr lang="ja-JP" altLang="en-US" sz="2000" dirty="0">
                <a:latin typeface="HG丸ｺﾞｼｯｸM-PRO" panose="020F0600000000000000" pitchFamily="50" charset="-128"/>
                <a:ea typeface="HG丸ｺﾞｼｯｸM-PRO" panose="020F0600000000000000" pitchFamily="50" charset="-128"/>
              </a:rPr>
              <a:t>・ガット船の災害防止</a:t>
            </a:r>
            <a:r>
              <a:rPr lang="ja-JP" altLang="en-US" sz="2000" dirty="0" smtClean="0">
                <a:latin typeface="HG丸ｺﾞｼｯｸM-PRO" panose="020F0600000000000000" pitchFamily="50" charset="-128"/>
                <a:ea typeface="HG丸ｺﾞｼｯｸM-PRO" panose="020F0600000000000000" pitchFamily="50" charset="-128"/>
              </a:rPr>
              <a:t>の</a:t>
            </a:r>
            <a:r>
              <a:rPr lang="ja-JP" altLang="en-US" sz="2000" dirty="0">
                <a:latin typeface="HG丸ｺﾞｼｯｸM-PRO" panose="020F0600000000000000" pitchFamily="50" charset="-128"/>
                <a:ea typeface="HG丸ｺﾞｼｯｸM-PRO" panose="020F0600000000000000" pitchFamily="50" charset="-128"/>
              </a:rPr>
              <a:t>ため</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作業開始前に荷役作業時のルール</a:t>
            </a:r>
            <a:r>
              <a:rPr lang="ja-JP" altLang="en-US" sz="2000" dirty="0" smtClean="0">
                <a:latin typeface="HG丸ｺﾞｼｯｸM-PRO" panose="020F0600000000000000" pitchFamily="50" charset="-128"/>
                <a:ea typeface="HG丸ｺﾞｼｯｸM-PRO" panose="020F0600000000000000" pitchFamily="50" charset="-128"/>
              </a:rPr>
              <a:t>を</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乗組員</a:t>
            </a:r>
            <a:r>
              <a:rPr lang="ja-JP" altLang="en-US" sz="2000" dirty="0">
                <a:latin typeface="HG丸ｺﾞｼｯｸM-PRO" panose="020F0600000000000000" pitchFamily="50" charset="-128"/>
                <a:ea typeface="HG丸ｺﾞｼｯｸM-PRO" panose="020F0600000000000000" pitchFamily="50" charset="-128"/>
              </a:rPr>
              <a:t>に</a:t>
            </a:r>
            <a:r>
              <a:rPr lang="ja-JP" altLang="en-US" sz="2000" dirty="0" smtClean="0">
                <a:latin typeface="HG丸ｺﾞｼｯｸM-PRO" panose="020F0600000000000000" pitchFamily="50" charset="-128"/>
                <a:ea typeface="HG丸ｺﾞｼｯｸM-PRO" panose="020F0600000000000000" pitchFamily="50" charset="-128"/>
              </a:rPr>
              <a:t>対して</a:t>
            </a:r>
            <a:r>
              <a:rPr lang="ja-JP" altLang="en-US" sz="2000" dirty="0">
                <a:latin typeface="HG丸ｺﾞｼｯｸM-PRO" panose="020F0600000000000000" pitchFamily="50" charset="-128"/>
                <a:ea typeface="HG丸ｺﾞｼｯｸM-PRO" panose="020F0600000000000000" pitchFamily="50" charset="-128"/>
              </a:rPr>
              <a:t>周知する</a:t>
            </a:r>
            <a:r>
              <a:rPr lang="ja-JP" altLang="en-US" sz="2000" dirty="0" smtClean="0">
                <a:latin typeface="HG丸ｺﾞｼｯｸM-PRO" panose="020F0600000000000000" pitchFamily="50" charset="-128"/>
                <a:ea typeface="HG丸ｺﾞｼｯｸM-PRO" panose="020F0600000000000000" pitchFamily="50" charset="-128"/>
              </a:rPr>
              <a:t>。（詳細は職員へ）　　　　　（</a:t>
            </a:r>
            <a:r>
              <a:rPr lang="en-US" altLang="ja-JP" sz="2000" dirty="0" smtClean="0">
                <a:latin typeface="HG丸ｺﾞｼｯｸM-PRO" panose="020F0600000000000000" pitchFamily="50" charset="-128"/>
                <a:ea typeface="HG丸ｺﾞｼｯｸM-PRO" panose="020F0600000000000000" pitchFamily="50" charset="-128"/>
              </a:rPr>
              <a:t>No.1006</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321296" y="620688"/>
            <a:ext cx="3818656" cy="523220"/>
          </a:xfrm>
          <a:prstGeom prst="rect">
            <a:avLst/>
          </a:prstGeom>
          <a:noFill/>
        </p:spPr>
        <p:txBody>
          <a:bodyPr wrap="square" rtlCol="0">
            <a:spAutoFit/>
          </a:bodyPr>
          <a:lstStyle/>
          <a:p>
            <a:r>
              <a:rPr kumimoji="1" lang="ja-JP" altLang="en-US" sz="2800" dirty="0" smtClean="0">
                <a:solidFill>
                  <a:srgbClr val="0070C0"/>
                </a:solidFill>
                <a:latin typeface="AR P浪漫明朝体U" panose="020B0600010101010101" pitchFamily="50" charset="-128"/>
                <a:ea typeface="AR P浪漫明朝体U" panose="020B0600010101010101" pitchFamily="50" charset="-128"/>
              </a:rPr>
              <a:t>海上工事（２）</a:t>
            </a:r>
            <a:endParaRPr kumimoji="1" lang="ja-JP" altLang="en-US" sz="2800" dirty="0">
              <a:solidFill>
                <a:srgbClr val="0070C0"/>
              </a:solidFill>
              <a:latin typeface="AR P浪漫明朝体U" panose="020B0600010101010101" pitchFamily="50" charset="-128"/>
              <a:ea typeface="AR P浪漫明朝体U" panose="020B0600010101010101" pitchFamily="50" charset="-128"/>
            </a:endParaRPr>
          </a:p>
        </p:txBody>
      </p:sp>
      <p:sp>
        <p:nvSpPr>
          <p:cNvPr id="10" name="正方形/長方形 9"/>
          <p:cNvSpPr/>
          <p:nvPr/>
        </p:nvSpPr>
        <p:spPr>
          <a:xfrm>
            <a:off x="519798" y="2204864"/>
            <a:ext cx="8532440" cy="707886"/>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・揚錨船でウインチ及びクレーン作業時は揚錨船先端部立入禁止。</a:t>
            </a:r>
            <a:endParaRPr lang="en-US" altLang="ja-JP" sz="2000" dirty="0">
              <a:latin typeface="HG丸ｺﾞｼｯｸM-PRO" panose="020F0600000000000000" pitchFamily="50" charset="-128"/>
              <a:ea typeface="HG丸ｺﾞｼｯｸM-PRO" panose="020F0600000000000000" pitchFamily="50" charset="-128"/>
            </a:endParaRPr>
          </a:p>
          <a:p>
            <a:pPr fontAlgn="ct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No.7007</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519798" y="2937138"/>
            <a:ext cx="8532440" cy="707886"/>
          </a:xfrm>
          <a:prstGeom prst="rect">
            <a:avLst/>
          </a:prstGeom>
        </p:spPr>
        <p:txBody>
          <a:bodyPr wrap="square">
            <a:spAutoFit/>
          </a:bodyPr>
          <a:lstStyle/>
          <a:p>
            <a:pPr fontAlgn="ctr"/>
            <a:r>
              <a:rPr lang="ja-JP" altLang="en-US" sz="2000" dirty="0" smtClean="0">
                <a:latin typeface="HG丸ｺﾞｼｯｸM-PRO" panose="020F0600000000000000" pitchFamily="50" charset="-128"/>
                <a:ea typeface="HG丸ｺﾞｼｯｸM-PRO" panose="020F0600000000000000" pitchFamily="50" charset="-128"/>
              </a:rPr>
              <a:t>・揚錨作業の合図者を専任、揚錨船の操船とウインチ操作は別々に</a:t>
            </a:r>
            <a:endParaRPr lang="en-US" altLang="ja-JP" sz="2000" dirty="0" smtClean="0">
              <a:latin typeface="HG丸ｺﾞｼｯｸM-PRO" panose="020F0600000000000000" pitchFamily="50" charset="-128"/>
              <a:ea typeface="HG丸ｺﾞｼｯｸM-PRO" panose="020F0600000000000000" pitchFamily="50" charset="-128"/>
            </a:endParaRPr>
          </a:p>
          <a:p>
            <a:pPr fontAlgn="ct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選任する。　　　　　　　　　　　　　　　　　　　　（</a:t>
            </a:r>
            <a:r>
              <a:rPr lang="en-US" altLang="ja-JP" sz="2000" dirty="0" smtClean="0">
                <a:latin typeface="HG丸ｺﾞｼｯｸM-PRO" panose="020F0600000000000000" pitchFamily="50" charset="-128"/>
                <a:ea typeface="HG丸ｺﾞｼｯｸM-PRO" panose="020F0600000000000000" pitchFamily="50" charset="-128"/>
              </a:rPr>
              <a:t>No.7007</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9251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76456" cy="4743400"/>
          </a:xfrm>
        </p:spPr>
        <p:txBody>
          <a:bodyPr>
            <a:normAutofit/>
          </a:bodyPr>
          <a:lstStyle/>
          <a:p>
            <a:r>
              <a:rPr lang="ja-JP" altLang="en-US" sz="3200" b="1" dirty="0">
                <a:solidFill>
                  <a:srgbClr val="0070C0"/>
                </a:solidFill>
                <a:latin typeface="AR P浪漫明朝体U" panose="020B0600010101010101" pitchFamily="50" charset="-128"/>
                <a:ea typeface="AR P浪漫明朝体U" panose="020B0600010101010101" pitchFamily="50" charset="-128"/>
              </a:rPr>
              <a:t>（</a:t>
            </a:r>
            <a:r>
              <a:rPr lang="ja-JP" altLang="ja-JP" sz="3200" b="1" dirty="0" smtClean="0">
                <a:solidFill>
                  <a:srgbClr val="0070C0"/>
                </a:solidFill>
                <a:latin typeface="AR P浪漫明朝体U" panose="020B0600010101010101" pitchFamily="50" charset="-128"/>
                <a:ea typeface="AR P浪漫明朝体U" panose="020B0600010101010101" pitchFamily="50" charset="-128"/>
              </a:rPr>
              <a:t>３）</a:t>
            </a:r>
            <a:r>
              <a:rPr lang="ja-JP" altLang="en-US" sz="3200" b="1" dirty="0" smtClean="0">
                <a:solidFill>
                  <a:srgbClr val="0070C0"/>
                </a:solidFill>
                <a:latin typeface="AR P浪漫明朝体U" panose="020B0600010101010101" pitchFamily="50" charset="-128"/>
                <a:ea typeface="AR P浪漫明朝体U" panose="020B0600010101010101" pitchFamily="50" charset="-128"/>
              </a:rPr>
              <a:t>全社指定「危険作業従事者教育」</a:t>
            </a:r>
            <a:r>
              <a:rPr lang="en-US" altLang="ja-JP" sz="3200" b="1" dirty="0" smtClean="0">
                <a:solidFill>
                  <a:srgbClr val="FF0000"/>
                </a:solidFill>
                <a:latin typeface="AR P浪漫明朝体U" panose="020B0600010101010101" pitchFamily="50" charset="-128"/>
                <a:ea typeface="AR P浪漫明朝体U" panose="020B0600010101010101" pitchFamily="50" charset="-128"/>
              </a:rPr>
              <a:t/>
            </a:r>
            <a:br>
              <a:rPr lang="en-US" altLang="ja-JP" sz="3200" b="1" dirty="0" smtClean="0">
                <a:solidFill>
                  <a:srgbClr val="FF0000"/>
                </a:solidFill>
                <a:latin typeface="AR P浪漫明朝体U" panose="020B0600010101010101" pitchFamily="50" charset="-128"/>
                <a:ea typeface="AR P浪漫明朝体U" panose="020B0600010101010101" pitchFamily="50" charset="-128"/>
              </a:rPr>
            </a:br>
            <a:r>
              <a:rPr lang="ja-JP" altLang="ja-JP" sz="3200" b="1" dirty="0">
                <a:solidFill>
                  <a:srgbClr val="FF0000"/>
                </a:solidFill>
                <a:latin typeface="AR P浪漫明朝体U" panose="020B0600010101010101" pitchFamily="50" charset="-128"/>
                <a:ea typeface="AR P浪漫明朝体U" panose="020B0600010101010101" pitchFamily="50" charset="-128"/>
              </a:rPr>
              <a:t/>
            </a:r>
            <a:br>
              <a:rPr lang="ja-JP" altLang="ja-JP" sz="3200" b="1" dirty="0">
                <a:solidFill>
                  <a:srgbClr val="FF0000"/>
                </a:solidFill>
                <a:latin typeface="AR P浪漫明朝体U" panose="020B0600010101010101" pitchFamily="50" charset="-128"/>
                <a:ea typeface="AR P浪漫明朝体U" panose="020B0600010101010101" pitchFamily="50" charset="-128"/>
              </a:rPr>
            </a:br>
            <a:r>
              <a:rPr lang="ja-JP" altLang="ja-JP" sz="2700" dirty="0">
                <a:solidFill>
                  <a:schemeClr val="tx1"/>
                </a:solidFill>
                <a:latin typeface="HG丸ｺﾞｼｯｸM-PRO" panose="020F0600000000000000" pitchFamily="50" charset="-128"/>
                <a:ea typeface="HG丸ｺﾞｼｯｸM-PRO" panose="020F0600000000000000" pitchFamily="50" charset="-128"/>
              </a:rPr>
              <a:t>　東洋建設では過去の災害事例から危険作業</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を選定</a:t>
            </a:r>
            <a:r>
              <a:rPr lang="ja-JP" altLang="ja-JP" sz="2700" dirty="0">
                <a:solidFill>
                  <a:schemeClr val="tx1"/>
                </a:solidFill>
                <a:latin typeface="HG丸ｺﾞｼｯｸM-PRO" panose="020F0600000000000000" pitchFamily="50" charset="-128"/>
                <a:ea typeface="HG丸ｺﾞｼｯｸM-PRO" panose="020F0600000000000000" pitchFamily="50" charset="-128"/>
              </a:rPr>
              <a:t>し</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新規入場時に「危険従事者教育」</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の受講</a:t>
            </a:r>
            <a:r>
              <a:rPr lang="ja-JP" altLang="ja-JP" sz="2700" dirty="0">
                <a:solidFill>
                  <a:schemeClr val="tx1"/>
                </a:solidFill>
                <a:latin typeface="HG丸ｺﾞｼｯｸM-PRO" panose="020F0600000000000000" pitchFamily="50" charset="-128"/>
                <a:ea typeface="HG丸ｺﾞｼｯｸM-PRO" panose="020F0600000000000000" pitchFamily="50" charset="-128"/>
              </a:rPr>
              <a:t>を義務付けています</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必ず受講</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し</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て</a:t>
            </a:r>
            <a:r>
              <a:rPr lang="ja-JP" altLang="ja-JP" sz="2700" dirty="0">
                <a:solidFill>
                  <a:schemeClr val="tx1"/>
                </a:solidFill>
                <a:latin typeface="HG丸ｺﾞｼｯｸM-PRO" panose="020F0600000000000000" pitchFamily="50" charset="-128"/>
                <a:ea typeface="HG丸ｺﾞｼｯｸM-PRO" panose="020F0600000000000000" pitchFamily="50" charset="-128"/>
              </a:rPr>
              <a:t>下さい。</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endParaRPr kumimoji="1" lang="ja-JP" altLang="en-US" sz="2400" dirty="0"/>
          </a:p>
        </p:txBody>
      </p:sp>
    </p:spTree>
    <p:extLst>
      <p:ext uri="{BB962C8B-B14F-4D97-AF65-F5344CB8AC3E}">
        <p14:creationId xmlns:p14="http://schemas.microsoft.com/office/powerpoint/2010/main" val="1728398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052736"/>
            <a:ext cx="8060432" cy="4392488"/>
          </a:xfrm>
        </p:spPr>
        <p:txBody>
          <a:bodyPr>
            <a:normAutofit fontScale="90000"/>
          </a:bodyPr>
          <a:lstStyle/>
          <a:p>
            <a:r>
              <a:rPr lang="ja-JP" altLang="en-US" sz="3600" b="1" dirty="0" smtClean="0">
                <a:solidFill>
                  <a:srgbClr val="0070C0"/>
                </a:solidFill>
                <a:latin typeface="AR P浪漫明朝体U" panose="020B0600010101010101" pitchFamily="50" charset="-128"/>
                <a:ea typeface="AR P浪漫明朝体U" panose="020B0600010101010101" pitchFamily="50" charset="-128"/>
              </a:rPr>
              <a:t>（</a:t>
            </a:r>
            <a:r>
              <a:rPr lang="ja-JP" altLang="ja-JP" sz="3600" b="1" dirty="0" smtClean="0">
                <a:solidFill>
                  <a:srgbClr val="0070C0"/>
                </a:solidFill>
                <a:latin typeface="AR P浪漫明朝体U" panose="020B0600010101010101" pitchFamily="50" charset="-128"/>
                <a:ea typeface="AR P浪漫明朝体U" panose="020B0600010101010101" pitchFamily="50" charset="-128"/>
              </a:rPr>
              <a:t>４</a:t>
            </a:r>
            <a:r>
              <a:rPr lang="ja-JP" altLang="ja-JP" sz="3600" b="1" dirty="0">
                <a:solidFill>
                  <a:srgbClr val="0070C0"/>
                </a:solidFill>
                <a:latin typeface="AR P浪漫明朝体U" panose="020B0600010101010101" pitchFamily="50" charset="-128"/>
                <a:ea typeface="AR P浪漫明朝体U" panose="020B0600010101010101" pitchFamily="50" charset="-128"/>
              </a:rPr>
              <a:t>）同種災害防止教育の実施</a:t>
            </a:r>
            <a:r>
              <a:rPr lang="ja-JP" altLang="ja-JP" sz="3600" b="1" dirty="0">
                <a:solidFill>
                  <a:schemeClr val="tx1"/>
                </a:solidFill>
                <a:latin typeface="HG丸ｺﾞｼｯｸM-PRO" panose="020F0600000000000000" pitchFamily="50" charset="-128"/>
                <a:ea typeface="HG丸ｺﾞｼｯｸM-PRO" panose="020F0600000000000000" pitchFamily="50" charset="-128"/>
              </a:rPr>
              <a:t/>
            </a:r>
            <a:br>
              <a:rPr lang="ja-JP" altLang="ja-JP" sz="3600" b="1" dirty="0">
                <a:solidFill>
                  <a:schemeClr val="tx1"/>
                </a:solidFill>
                <a:latin typeface="HG丸ｺﾞｼｯｸM-PRO" panose="020F0600000000000000" pitchFamily="50" charset="-128"/>
                <a:ea typeface="HG丸ｺﾞｼｯｸM-PRO" panose="020F0600000000000000" pitchFamily="50" charset="-128"/>
              </a:rPr>
            </a:br>
            <a:r>
              <a:rPr lang="ja-JP" altLang="ja-JP" sz="3000" dirty="0">
                <a:solidFill>
                  <a:schemeClr val="tx1"/>
                </a:solidFill>
                <a:latin typeface="HG丸ｺﾞｼｯｸM-PRO" panose="020F0600000000000000" pitchFamily="50" charset="-128"/>
                <a:ea typeface="HG丸ｺﾞｼｯｸM-PRO" panose="020F0600000000000000" pitchFamily="50" charset="-128"/>
              </a:rPr>
              <a:t>　</a:t>
            </a:r>
            <a:r>
              <a:rPr lang="en-US" altLang="ja-JP" sz="30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30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3000" dirty="0">
                <a:solidFill>
                  <a:schemeClr val="tx1"/>
                </a:solidFill>
                <a:latin typeface="HG丸ｺﾞｼｯｸM-PRO" panose="020F0600000000000000" pitchFamily="50" charset="-128"/>
                <a:ea typeface="HG丸ｺﾞｼｯｸM-PRO" panose="020F0600000000000000" pitchFamily="50" charset="-128"/>
              </a:rPr>
              <a:t>　</a:t>
            </a:r>
            <a:r>
              <a:rPr lang="ja-JP" altLang="ja-JP" sz="3000" dirty="0" smtClean="0">
                <a:solidFill>
                  <a:schemeClr val="tx1"/>
                </a:solidFill>
                <a:latin typeface="HG丸ｺﾞｼｯｸM-PRO" panose="020F0600000000000000" pitchFamily="50" charset="-128"/>
                <a:ea typeface="HG丸ｺﾞｼｯｸM-PRO" panose="020F0600000000000000" pitchFamily="50" charset="-128"/>
              </a:rPr>
              <a:t>東洋</a:t>
            </a:r>
            <a:r>
              <a:rPr lang="ja-JP" altLang="ja-JP" sz="3000" dirty="0">
                <a:solidFill>
                  <a:schemeClr val="tx1"/>
                </a:solidFill>
                <a:latin typeface="HG丸ｺﾞｼｯｸM-PRO" panose="020F0600000000000000" pitchFamily="50" charset="-128"/>
                <a:ea typeface="HG丸ｺﾞｼｯｸM-PRO" panose="020F0600000000000000" pitchFamily="50" charset="-128"/>
              </a:rPr>
              <a:t>建設では、過去に発生した災害事例（自社事例）の中から、施工工事で</a:t>
            </a:r>
            <a:r>
              <a:rPr lang="ja-JP" altLang="ja-JP" sz="3000" dirty="0" smtClean="0">
                <a:solidFill>
                  <a:schemeClr val="tx1"/>
                </a:solidFill>
                <a:latin typeface="HG丸ｺﾞｼｯｸM-PRO" panose="020F0600000000000000" pitchFamily="50" charset="-128"/>
                <a:ea typeface="HG丸ｺﾞｼｯｸM-PRO" panose="020F0600000000000000" pitchFamily="50" charset="-128"/>
              </a:rPr>
              <a:t>危惧される</a:t>
            </a:r>
            <a:r>
              <a:rPr lang="ja-JP" altLang="ja-JP" sz="3000" dirty="0">
                <a:solidFill>
                  <a:schemeClr val="tx1"/>
                </a:solidFill>
                <a:latin typeface="HG丸ｺﾞｼｯｸM-PRO" panose="020F0600000000000000" pitchFamily="50" charset="-128"/>
                <a:ea typeface="HG丸ｺﾞｼｯｸM-PRO" panose="020F0600000000000000" pitchFamily="50" charset="-128"/>
              </a:rPr>
              <a:t>災害事例の事前教育を義務つけています。作業所長と日程調</a:t>
            </a:r>
            <a:r>
              <a:rPr lang="ja-JP" altLang="ja-JP" sz="3000" dirty="0" smtClean="0">
                <a:solidFill>
                  <a:schemeClr val="tx1"/>
                </a:solidFill>
                <a:latin typeface="HG丸ｺﾞｼｯｸM-PRO" panose="020F0600000000000000" pitchFamily="50" charset="-128"/>
                <a:ea typeface="HG丸ｺﾞｼｯｸM-PRO" panose="020F0600000000000000" pitchFamily="50" charset="-128"/>
              </a:rPr>
              <a:t>整の</a:t>
            </a:r>
            <a:r>
              <a:rPr lang="ja-JP" altLang="en-US" sz="3000" dirty="0" smtClean="0">
                <a:solidFill>
                  <a:schemeClr val="tx1"/>
                </a:solidFill>
                <a:latin typeface="HG丸ｺﾞｼｯｸM-PRO" panose="020F0600000000000000" pitchFamily="50" charset="-128"/>
                <a:ea typeface="HG丸ｺﾞｼｯｸM-PRO" panose="020F0600000000000000" pitchFamily="50" charset="-128"/>
              </a:rPr>
              <a:t>上、</a:t>
            </a:r>
            <a:r>
              <a:rPr lang="ja-JP" altLang="ja-JP" sz="3000" dirty="0" smtClean="0">
                <a:solidFill>
                  <a:schemeClr val="tx1"/>
                </a:solidFill>
                <a:latin typeface="HG丸ｺﾞｼｯｸM-PRO" panose="020F0600000000000000" pitchFamily="50" charset="-128"/>
                <a:ea typeface="HG丸ｺﾞｼｯｸM-PRO" panose="020F0600000000000000" pitchFamily="50" charset="-128"/>
              </a:rPr>
              <a:t>必ず受講</a:t>
            </a:r>
            <a:r>
              <a:rPr lang="ja-JP" altLang="en-US" sz="3000" dirty="0" smtClean="0">
                <a:solidFill>
                  <a:schemeClr val="tx1"/>
                </a:solidFill>
                <a:latin typeface="HG丸ｺﾞｼｯｸM-PRO" panose="020F0600000000000000" pitchFamily="50" charset="-128"/>
                <a:ea typeface="HG丸ｺﾞｼｯｸM-PRO" panose="020F0600000000000000" pitchFamily="50" charset="-128"/>
              </a:rPr>
              <a:t>し</a:t>
            </a:r>
            <a:r>
              <a:rPr lang="ja-JP" altLang="ja-JP" sz="3000" dirty="0" smtClean="0">
                <a:solidFill>
                  <a:schemeClr val="tx1"/>
                </a:solidFill>
                <a:latin typeface="HG丸ｺﾞｼｯｸM-PRO" panose="020F0600000000000000" pitchFamily="50" charset="-128"/>
                <a:ea typeface="HG丸ｺﾞｼｯｸM-PRO" panose="020F0600000000000000" pitchFamily="50" charset="-128"/>
              </a:rPr>
              <a:t>て</a:t>
            </a:r>
            <a:r>
              <a:rPr lang="ja-JP" altLang="ja-JP" sz="3000" dirty="0">
                <a:solidFill>
                  <a:schemeClr val="tx1"/>
                </a:solidFill>
                <a:latin typeface="HG丸ｺﾞｼｯｸM-PRO" panose="020F0600000000000000" pitchFamily="50" charset="-128"/>
                <a:ea typeface="HG丸ｺﾞｼｯｸM-PRO" panose="020F0600000000000000" pitchFamily="50" charset="-128"/>
              </a:rPr>
              <a:t>下さい</a:t>
            </a:r>
            <a:r>
              <a:rPr lang="ja-JP" altLang="ja-JP" sz="30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30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3000" dirty="0" smtClean="0">
                <a:solidFill>
                  <a:schemeClr val="tx1"/>
                </a:solidFill>
                <a:latin typeface="HG丸ｺﾞｼｯｸM-PRO" panose="020F0600000000000000" pitchFamily="50" charset="-128"/>
                <a:ea typeface="HG丸ｺﾞｼｯｸM-PRO" panose="020F0600000000000000" pitchFamily="50" charset="-128"/>
              </a:rPr>
            </a:br>
            <a:r>
              <a:rPr lang="ja-JP" altLang="ja-JP" sz="3000" dirty="0">
                <a:solidFill>
                  <a:schemeClr val="tx1"/>
                </a:solidFill>
                <a:latin typeface="HG丸ｺﾞｼｯｸM-PRO" panose="020F0600000000000000" pitchFamily="50" charset="-128"/>
                <a:ea typeface="HG丸ｺﾞｼｯｸM-PRO" panose="020F0600000000000000" pitchFamily="50" charset="-128"/>
              </a:rPr>
              <a:t/>
            </a:r>
            <a:br>
              <a:rPr lang="ja-JP" altLang="ja-JP" sz="3000" dirty="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教育</a:t>
            </a:r>
            <a:r>
              <a:rPr lang="ja-JP" altLang="ja-JP" sz="2700" dirty="0">
                <a:solidFill>
                  <a:schemeClr val="tx1"/>
                </a:solidFill>
                <a:latin typeface="HG丸ｺﾞｼｯｸM-PRO" panose="020F0600000000000000" pitchFamily="50" charset="-128"/>
                <a:ea typeface="HG丸ｺﾞｼｯｸM-PRO" panose="020F0600000000000000" pitchFamily="50" charset="-128"/>
              </a:rPr>
              <a:t>資料に使用する災害</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事例</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a:solidFill>
                  <a:schemeClr val="tx1"/>
                </a:solidFill>
                <a:latin typeface="HG丸ｺﾞｼｯｸM-PRO" panose="020F0600000000000000" pitchFamily="50" charset="-128"/>
                <a:ea typeface="HG丸ｺﾞｼｯｸM-PRO" panose="020F0600000000000000" pitchFamily="50" charset="-128"/>
              </a:rPr>
              <a:t>　</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●災害発生状況（災害データベース）</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より抽出</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a:solidFill>
                  <a:schemeClr val="tx1"/>
                </a:solidFill>
                <a:latin typeface="HG丸ｺﾞｼｯｸM-PRO" panose="020F0600000000000000" pitchFamily="50" charset="-128"/>
                <a:ea typeface="HG丸ｺﾞｼｯｸM-PRO" panose="020F0600000000000000" pitchFamily="50" charset="-128"/>
              </a:rPr>
              <a:t>　</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●本社支店事故調全社水平展開事項</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endParaRPr kumimoji="1" lang="ja-JP" altLang="en-US" sz="2700" dirty="0"/>
          </a:p>
        </p:txBody>
      </p:sp>
    </p:spTree>
    <p:extLst>
      <p:ext uri="{BB962C8B-B14F-4D97-AF65-F5344CB8AC3E}">
        <p14:creationId xmlns:p14="http://schemas.microsoft.com/office/powerpoint/2010/main" val="4072159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3960440" cy="1080120"/>
          </a:xfrm>
        </p:spPr>
        <p:txBody>
          <a:bodyPr anchor="t">
            <a:noAutofit/>
          </a:bodyPr>
          <a:lstStyle/>
          <a:p>
            <a:r>
              <a:rPr lang="ja-JP" altLang="en-US" sz="3200" b="1" dirty="0" smtClean="0">
                <a:solidFill>
                  <a:srgbClr val="0070C0"/>
                </a:solidFill>
                <a:latin typeface="AR P浪漫明朝体U" panose="020B0600010101010101" pitchFamily="50" charset="-128"/>
                <a:ea typeface="AR P浪漫明朝体U" panose="020B0600010101010101" pitchFamily="50" charset="-128"/>
              </a:rPr>
              <a:t>（５</a:t>
            </a:r>
            <a:r>
              <a:rPr lang="ja-JP" altLang="ja-JP" sz="3200" b="1" dirty="0" smtClean="0">
                <a:solidFill>
                  <a:srgbClr val="0070C0"/>
                </a:solidFill>
                <a:latin typeface="AR P浪漫明朝体U" panose="020B0600010101010101" pitchFamily="50" charset="-128"/>
                <a:ea typeface="AR P浪漫明朝体U" panose="020B0600010101010101" pitchFamily="50" charset="-128"/>
              </a:rPr>
              <a:t>）</a:t>
            </a:r>
            <a:r>
              <a:rPr lang="ja-JP" altLang="en-US" sz="3200" b="1" dirty="0" smtClean="0">
                <a:solidFill>
                  <a:srgbClr val="0070C0"/>
                </a:solidFill>
                <a:latin typeface="AR P浪漫明朝体U" panose="020B0600010101010101" pitchFamily="50" charset="-128"/>
                <a:ea typeface="AR P浪漫明朝体U" panose="020B0600010101010101" pitchFamily="50" charset="-128"/>
              </a:rPr>
              <a:t>高齢者に</a:t>
            </a:r>
            <a:r>
              <a:rPr lang="en-US" altLang="ja-JP" sz="3200" b="1" dirty="0" smtClean="0">
                <a:solidFill>
                  <a:srgbClr val="0070C0"/>
                </a:solidFill>
                <a:latin typeface="AR P浪漫明朝体U" panose="020B0600010101010101" pitchFamily="50" charset="-128"/>
                <a:ea typeface="AR P浪漫明朝体U" panose="020B0600010101010101" pitchFamily="50" charset="-128"/>
              </a:rPr>
              <a:t/>
            </a:r>
            <a:br>
              <a:rPr lang="en-US" altLang="ja-JP" sz="3200" b="1" dirty="0" smtClean="0">
                <a:solidFill>
                  <a:srgbClr val="0070C0"/>
                </a:solidFill>
                <a:latin typeface="AR P浪漫明朝体U" panose="020B0600010101010101" pitchFamily="50" charset="-128"/>
                <a:ea typeface="AR P浪漫明朝体U" panose="020B0600010101010101" pitchFamily="50" charset="-128"/>
              </a:rPr>
            </a:br>
            <a:r>
              <a:rPr lang="ja-JP" altLang="en-US" sz="3200" b="1" dirty="0" smtClean="0">
                <a:solidFill>
                  <a:srgbClr val="0070C0"/>
                </a:solidFill>
                <a:latin typeface="AR P浪漫明朝体U" panose="020B0600010101010101" pitchFamily="50" charset="-128"/>
                <a:ea typeface="AR P浪漫明朝体U" panose="020B0600010101010101" pitchFamily="50" charset="-128"/>
              </a:rPr>
              <a:t>対する配慮事項</a:t>
            </a:r>
            <a:r>
              <a:rPr lang="en-US" altLang="ja-JP" sz="3200" b="1" dirty="0" smtClean="0">
                <a:solidFill>
                  <a:srgbClr val="0070C0"/>
                </a:solidFill>
                <a:latin typeface="AR P浪漫明朝体U" panose="020B0600010101010101" pitchFamily="50" charset="-128"/>
                <a:ea typeface="AR P浪漫明朝体U" panose="020B0600010101010101" pitchFamily="50" charset="-128"/>
              </a:rPr>
              <a:t/>
            </a:r>
            <a:br>
              <a:rPr lang="en-US" altLang="ja-JP" sz="3200" b="1" dirty="0" smtClean="0">
                <a:solidFill>
                  <a:srgbClr val="0070C0"/>
                </a:solidFill>
                <a:latin typeface="AR P浪漫明朝体U" panose="020B0600010101010101" pitchFamily="50" charset="-128"/>
                <a:ea typeface="AR P浪漫明朝体U" panose="020B0600010101010101" pitchFamily="50" charset="-128"/>
              </a:rPr>
            </a:br>
            <a:r>
              <a:rPr lang="ja-JP" altLang="en-US" sz="3200" dirty="0">
                <a:solidFill>
                  <a:srgbClr val="FF0000"/>
                </a:solidFill>
                <a:latin typeface="AR P浪漫明朝体U" panose="020B0600010101010101" pitchFamily="50" charset="-128"/>
                <a:ea typeface="AR P浪漫明朝体U" panose="020B0600010101010101" pitchFamily="50" charset="-128"/>
              </a:rPr>
              <a:t>　</a:t>
            </a:r>
            <a:r>
              <a:rPr lang="ja-JP" altLang="ja-JP" sz="2400" dirty="0">
                <a:solidFill>
                  <a:schemeClr val="tx1"/>
                </a:solidFill>
                <a:latin typeface="HG丸ｺﾞｼｯｸM-PRO" panose="020F0600000000000000" pitchFamily="50" charset="-128"/>
                <a:ea typeface="HG丸ｺﾞｼｯｸM-PRO" panose="020F0600000000000000" pitchFamily="50" charset="-128"/>
              </a:rPr>
              <a:t/>
            </a:r>
            <a:br>
              <a:rPr lang="ja-JP" altLang="ja-JP" sz="2400" dirty="0">
                <a:solidFill>
                  <a:schemeClr val="tx1"/>
                </a:solidFill>
                <a:latin typeface="HG丸ｺﾞｼｯｸM-PRO" panose="020F0600000000000000" pitchFamily="50" charset="-128"/>
                <a:ea typeface="HG丸ｺﾞｼｯｸM-PRO" panose="020F0600000000000000" pitchFamily="50" charset="-128"/>
              </a:rPr>
            </a:b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95536" y="1916832"/>
            <a:ext cx="3744416" cy="4524315"/>
          </a:xfrm>
          <a:prstGeom prst="rect">
            <a:avLst/>
          </a:prstGeom>
        </p:spPr>
        <p:txBody>
          <a:bodyPr wrap="square">
            <a:spAutoFit/>
          </a:bodyPr>
          <a:lstStyle/>
          <a:p>
            <a:r>
              <a:rPr lang="ja-JP" altLang="ja-JP" sz="2400" dirty="0">
                <a:latin typeface="HG丸ｺﾞｼｯｸM-PRO" panose="020F0600000000000000" pitchFamily="50" charset="-128"/>
                <a:ea typeface="HG丸ｺﾞｼｯｸM-PRO" panose="020F0600000000000000" pitchFamily="50" charset="-128"/>
              </a:rPr>
              <a:t>東洋建設では</a:t>
            </a:r>
            <a:r>
              <a:rPr lang="ja-JP"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高齢者（</a:t>
            </a:r>
            <a:r>
              <a:rPr lang="en-US" altLang="ja-JP" sz="2400" dirty="0" smtClean="0">
                <a:latin typeface="HG丸ｺﾞｼｯｸM-PRO" panose="020F0600000000000000" pitchFamily="50" charset="-128"/>
                <a:ea typeface="HG丸ｺﾞｼｯｸM-PRO" panose="020F0600000000000000" pitchFamily="50" charset="-128"/>
              </a:rPr>
              <a:t>65</a:t>
            </a:r>
            <a:r>
              <a:rPr lang="ja-JP" altLang="en-US" sz="2400" dirty="0" smtClean="0">
                <a:latin typeface="HG丸ｺﾞｼｯｸM-PRO" panose="020F0600000000000000" pitchFamily="50" charset="-128"/>
                <a:ea typeface="HG丸ｺﾞｼｯｸM-PRO" panose="020F0600000000000000" pitchFamily="50" charset="-128"/>
              </a:rPr>
              <a:t>歳以上）に対しては特に災害防止を図る目的で配慮事項を定めています。</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対象者が入場する場合は保護帽に黄色のシールで名前を貼付けるとともに、配慮事項を記載した書面をお渡ししますので、厳守してください。</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endParaRPr lang="ja-JP" altLang="en-US" sz="2400" dirty="0"/>
          </a:p>
        </p:txBody>
      </p:sp>
      <p:pic>
        <p:nvPicPr>
          <p:cNvPr id="3" name="図 2"/>
          <p:cNvPicPr>
            <a:picLocks noChangeAspect="1"/>
          </p:cNvPicPr>
          <p:nvPr/>
        </p:nvPicPr>
        <p:blipFill>
          <a:blip r:embed="rId3"/>
          <a:stretch>
            <a:fillRect/>
          </a:stretch>
        </p:blipFill>
        <p:spPr>
          <a:xfrm>
            <a:off x="4456931" y="620688"/>
            <a:ext cx="4579565" cy="6281936"/>
          </a:xfrm>
          <a:prstGeom prst="rect">
            <a:avLst/>
          </a:prstGeom>
        </p:spPr>
      </p:pic>
    </p:spTree>
    <p:extLst>
      <p:ext uri="{BB962C8B-B14F-4D97-AF65-F5344CB8AC3E}">
        <p14:creationId xmlns:p14="http://schemas.microsoft.com/office/powerpoint/2010/main" val="11766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568952" cy="6165304"/>
          </a:xfrm>
        </p:spPr>
        <p:txBody>
          <a:bodyPr>
            <a:noAutofit/>
          </a:bodyPr>
          <a:lstStyle/>
          <a:p>
            <a:r>
              <a:rPr lang="ja-JP" altLang="en-US" sz="3200" b="1" dirty="0" smtClean="0">
                <a:solidFill>
                  <a:srgbClr val="0070C0"/>
                </a:solidFill>
                <a:latin typeface="AR P浪漫明朝体U" panose="020B0600010101010101" pitchFamily="50" charset="-128"/>
                <a:ea typeface="AR P浪漫明朝体U" panose="020B0600010101010101" pitchFamily="50" charset="-128"/>
              </a:rPr>
              <a:t>（６</a:t>
            </a:r>
            <a:r>
              <a:rPr lang="ja-JP" altLang="ja-JP" sz="3200" b="1" dirty="0" smtClean="0">
                <a:solidFill>
                  <a:srgbClr val="0070C0"/>
                </a:solidFill>
                <a:latin typeface="AR P浪漫明朝体U" panose="020B0600010101010101" pitchFamily="50" charset="-128"/>
                <a:ea typeface="AR P浪漫明朝体U" panose="020B0600010101010101" pitchFamily="50" charset="-128"/>
              </a:rPr>
              <a:t>）安全</a:t>
            </a:r>
            <a:r>
              <a:rPr lang="ja-JP" altLang="ja-JP" sz="3200" b="1" dirty="0">
                <a:solidFill>
                  <a:srgbClr val="0070C0"/>
                </a:solidFill>
                <a:latin typeface="AR P浪漫明朝体U" panose="020B0600010101010101" pitchFamily="50" charset="-128"/>
                <a:ea typeface="AR P浪漫明朝体U" panose="020B0600010101010101" pitchFamily="50" charset="-128"/>
              </a:rPr>
              <a:t>関係提出</a:t>
            </a:r>
            <a:r>
              <a:rPr lang="ja-JP" altLang="ja-JP" sz="3200" b="1" dirty="0" smtClean="0">
                <a:solidFill>
                  <a:srgbClr val="0070C0"/>
                </a:solidFill>
                <a:latin typeface="AR P浪漫明朝体U" panose="020B0600010101010101" pitchFamily="50" charset="-128"/>
                <a:ea typeface="AR P浪漫明朝体U" panose="020B0600010101010101" pitchFamily="50" charset="-128"/>
              </a:rPr>
              <a:t>書類の</a:t>
            </a:r>
            <a:r>
              <a:rPr lang="ja-JP" altLang="ja-JP" sz="3200" b="1" dirty="0">
                <a:solidFill>
                  <a:srgbClr val="0070C0"/>
                </a:solidFill>
                <a:latin typeface="AR P浪漫明朝体U" panose="020B0600010101010101" pitchFamily="50" charset="-128"/>
                <a:ea typeface="AR P浪漫明朝体U" panose="020B0600010101010101" pitchFamily="50" charset="-128"/>
              </a:rPr>
              <a:t>作成と</a:t>
            </a:r>
            <a:r>
              <a:rPr lang="ja-JP" altLang="ja-JP" sz="3200" b="1" dirty="0" smtClean="0">
                <a:solidFill>
                  <a:srgbClr val="0070C0"/>
                </a:solidFill>
                <a:latin typeface="AR P浪漫明朝体U" panose="020B0600010101010101" pitchFamily="50" charset="-128"/>
                <a:ea typeface="AR P浪漫明朝体U" panose="020B0600010101010101" pitchFamily="50" charset="-128"/>
              </a:rPr>
              <a:t>管理</a:t>
            </a:r>
            <a:r>
              <a:rPr lang="en-US" altLang="ja-JP" sz="3200" dirty="0" smtClean="0">
                <a:solidFill>
                  <a:srgbClr val="FF0000"/>
                </a:solidFill>
                <a:latin typeface="AR P浪漫明朝体U" panose="020B0600010101010101" pitchFamily="50" charset="-128"/>
                <a:ea typeface="AR P浪漫明朝体U" panose="020B0600010101010101" pitchFamily="50" charset="-128"/>
              </a:rPr>
              <a:t/>
            </a:r>
            <a:br>
              <a:rPr lang="en-US" altLang="ja-JP" sz="3200" dirty="0" smtClean="0">
                <a:solidFill>
                  <a:srgbClr val="FF0000"/>
                </a:solidFill>
                <a:latin typeface="AR P浪漫明朝体U" panose="020B0600010101010101" pitchFamily="50" charset="-128"/>
                <a:ea typeface="AR P浪漫明朝体U" panose="020B0600010101010101" pitchFamily="50" charset="-128"/>
              </a:rPr>
            </a:br>
            <a:r>
              <a:rPr lang="ja-JP" altLang="en-US" sz="3200" dirty="0">
                <a:solidFill>
                  <a:srgbClr val="FF0000"/>
                </a:solidFill>
                <a:latin typeface="AR P浪漫明朝体U" panose="020B0600010101010101" pitchFamily="50" charset="-128"/>
                <a:ea typeface="AR P浪漫明朝体U" panose="020B0600010101010101"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元請</a:t>
            </a:r>
            <a:r>
              <a:rPr lang="ja-JP" altLang="ja-JP" sz="2400" dirty="0">
                <a:solidFill>
                  <a:schemeClr val="tx1"/>
                </a:solidFill>
                <a:latin typeface="HG丸ｺﾞｼｯｸM-PRO" panose="020F0600000000000000" pitchFamily="50" charset="-128"/>
                <a:ea typeface="HG丸ｺﾞｼｯｸM-PRO" panose="020F0600000000000000" pitchFamily="50" charset="-128"/>
              </a:rPr>
              <a:t>と</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して協力</a:t>
            </a:r>
            <a:r>
              <a:rPr lang="ja-JP" altLang="ja-JP" sz="2400" dirty="0">
                <a:solidFill>
                  <a:schemeClr val="tx1"/>
                </a:solidFill>
                <a:latin typeface="HG丸ｺﾞｼｯｸM-PRO" panose="020F0600000000000000" pitchFamily="50" charset="-128"/>
                <a:ea typeface="HG丸ｺﾞｼｯｸM-PRO" panose="020F0600000000000000" pitchFamily="50" charset="-128"/>
              </a:rPr>
              <a:t>会社（含む二次以下）の法順守状況を</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確認</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指導</a:t>
            </a:r>
            <a:r>
              <a:rPr lang="ja-JP" altLang="ja-JP" sz="2400" dirty="0">
                <a:solidFill>
                  <a:schemeClr val="tx1"/>
                </a:solidFill>
                <a:latin typeface="HG丸ｺﾞｼｯｸM-PRO" panose="020F0600000000000000" pitchFamily="50" charset="-128"/>
                <a:ea typeface="HG丸ｺﾞｼｯｸM-PRO" panose="020F0600000000000000" pitchFamily="50" charset="-128"/>
              </a:rPr>
              <a:t>する責任上、一次の協力</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会社</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等</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に</a:t>
            </a:r>
            <a:r>
              <a:rPr lang="ja-JP" altLang="ja-JP" sz="2400" dirty="0">
                <a:solidFill>
                  <a:schemeClr val="tx1"/>
                </a:solidFill>
                <a:latin typeface="HG丸ｺﾞｼｯｸM-PRO" panose="020F0600000000000000" pitchFamily="50" charset="-128"/>
                <a:ea typeface="HG丸ｺﾞｼｯｸM-PRO" panose="020F0600000000000000" pitchFamily="50" charset="-128"/>
              </a:rPr>
              <a:t>作成頂く安全関係</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書類</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の</a:t>
            </a:r>
            <a:r>
              <a:rPr lang="ja-JP" altLang="ja-JP" sz="2400" dirty="0">
                <a:solidFill>
                  <a:schemeClr val="tx1"/>
                </a:solidFill>
                <a:latin typeface="HG丸ｺﾞｼｯｸM-PRO" panose="020F0600000000000000" pitchFamily="50" charset="-128"/>
                <a:ea typeface="HG丸ｺﾞｼｯｸM-PRO" panose="020F0600000000000000" pitchFamily="50" charset="-128"/>
              </a:rPr>
              <a:t>書式を定めていますので</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作業</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所長</a:t>
            </a:r>
            <a:r>
              <a:rPr lang="ja-JP" altLang="ja-JP" sz="2400" dirty="0">
                <a:solidFill>
                  <a:schemeClr val="tx1"/>
                </a:solidFill>
                <a:latin typeface="HG丸ｺﾞｼｯｸM-PRO" panose="020F0600000000000000" pitchFamily="50" charset="-128"/>
                <a:ea typeface="HG丸ｺﾞｼｯｸM-PRO" panose="020F0600000000000000" pitchFamily="50" charset="-128"/>
              </a:rPr>
              <a:t>より説明を受けた後</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遅滞</a:t>
            </a:r>
            <a:r>
              <a:rPr lang="ja-JP" altLang="ja-JP" sz="2400" dirty="0">
                <a:solidFill>
                  <a:schemeClr val="tx1"/>
                </a:solidFill>
                <a:latin typeface="HG丸ｺﾞｼｯｸM-PRO" panose="020F0600000000000000" pitchFamily="50" charset="-128"/>
                <a:ea typeface="HG丸ｺﾞｼｯｸM-PRO" panose="020F0600000000000000" pitchFamily="50" charset="-128"/>
              </a:rPr>
              <a:t>なく</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作成</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し</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提出してください。提出はグリーンサイト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err="1" smtClean="0">
                <a:solidFill>
                  <a:schemeClr val="tx1"/>
                </a:solidFill>
                <a:latin typeface="HG丸ｺﾞｼｯｸM-PRO" panose="020F0600000000000000" pitchFamily="50" charset="-128"/>
                <a:ea typeface="HG丸ｺﾞｼｯｸM-PRO" panose="020F0600000000000000" pitchFamily="50" charset="-128"/>
              </a:rPr>
              <a:t>での</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電子提出が基本ですが、紙で提出するものについては、</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貴社</a:t>
            </a:r>
            <a:r>
              <a:rPr lang="ja-JP" altLang="ja-JP" sz="2400" dirty="0">
                <a:solidFill>
                  <a:schemeClr val="tx1"/>
                </a:solidFill>
                <a:latin typeface="HG丸ｺﾞｼｯｸM-PRO" panose="020F0600000000000000" pitchFamily="50" charset="-128"/>
                <a:ea typeface="HG丸ｺﾞｼｯｸM-PRO" panose="020F0600000000000000" pitchFamily="50" charset="-128"/>
              </a:rPr>
              <a:t>の責任でファイリング管理を</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実施</a:t>
            </a:r>
            <a:r>
              <a:rPr lang="ja-JP" altLang="en-US" sz="2400" dirty="0">
                <a:solidFill>
                  <a:schemeClr val="tx1"/>
                </a:solidFill>
                <a:latin typeface="HG丸ｺﾞｼｯｸM-PRO" panose="020F0600000000000000" pitchFamily="50" charset="-128"/>
                <a:ea typeface="HG丸ｺﾞｼｯｸM-PRO" panose="020F0600000000000000" pitchFamily="50" charset="-128"/>
              </a:rPr>
              <a:t>して</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下さい</a:t>
            </a:r>
            <a:r>
              <a:rPr lang="ja-JP" altLang="ja-JP" sz="2400" dirty="0">
                <a:solidFill>
                  <a:schemeClr val="tx1"/>
                </a:solidFill>
                <a:latin typeface="HG丸ｺﾞｼｯｸM-PRO" panose="020F0600000000000000" pitchFamily="50" charset="-128"/>
                <a:ea typeface="HG丸ｺﾞｼｯｸM-PRO" panose="020F0600000000000000" pitchFamily="50" charset="-128"/>
              </a:rPr>
              <a:t>。</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ファイル</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保管場所</a:t>
            </a:r>
            <a:r>
              <a:rPr lang="ja-JP" altLang="ja-JP" sz="2400" dirty="0">
                <a:solidFill>
                  <a:schemeClr val="tx1"/>
                </a:solidFill>
                <a:latin typeface="HG丸ｺﾞｼｯｸM-PRO" panose="020F0600000000000000" pitchFamily="50" charset="-128"/>
                <a:ea typeface="HG丸ｺﾞｼｯｸM-PRO" panose="020F0600000000000000" pitchFamily="50" charset="-128"/>
              </a:rPr>
              <a:t>は当社作業所の所定場所とします。</a:t>
            </a:r>
            <a:br>
              <a:rPr lang="ja-JP" altLang="ja-JP" sz="2400" dirty="0">
                <a:solidFill>
                  <a:schemeClr val="tx1"/>
                </a:solidFill>
                <a:latin typeface="HG丸ｺﾞｼｯｸM-PRO" panose="020F0600000000000000" pitchFamily="50" charset="-128"/>
                <a:ea typeface="HG丸ｺﾞｼｯｸM-PRO" panose="020F0600000000000000" pitchFamily="50" charset="-128"/>
              </a:rPr>
            </a:br>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600" dirty="0" smtClean="0">
                <a:solidFill>
                  <a:schemeClr val="tx1"/>
                </a:solidFill>
                <a:latin typeface="HG丸ｺﾞｼｯｸM-PRO" panose="020F0600000000000000" pitchFamily="50" charset="-128"/>
                <a:ea typeface="HG丸ｺﾞｼｯｸM-PRO" panose="020F0600000000000000" pitchFamily="50" charset="-128"/>
              </a:rPr>
            </a:b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グリーンサイトで安全関係提出書類を提出する際の当社の</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ルール等については、東洋建設安全協議会</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HP</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を確認して</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ください。</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また、やむを得ずグリーンサイトを使用せず全て紙で提</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出する場合は、協力会社安全関係提出書類</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一式</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を東洋建</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設安全協議会の</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HP</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より一括ダウンロードの上、提出して</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ください。</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33452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187624" y="613870"/>
            <a:ext cx="4752530" cy="6192000"/>
          </a:xfrm>
          <a:prstGeom prst="rect">
            <a:avLst/>
          </a:prstGeom>
        </p:spPr>
      </p:pic>
      <p:sp>
        <p:nvSpPr>
          <p:cNvPr id="4" name="タイトル 1"/>
          <p:cNvSpPr>
            <a:spLocks noGrp="1"/>
          </p:cNvSpPr>
          <p:nvPr>
            <p:ph type="title"/>
          </p:nvPr>
        </p:nvSpPr>
        <p:spPr>
          <a:xfrm>
            <a:off x="5940154" y="764704"/>
            <a:ext cx="3096342" cy="1080120"/>
          </a:xfrm>
        </p:spPr>
        <p:txBody>
          <a:bodyPr>
            <a:noAutofit/>
          </a:bodyPr>
          <a:lstStyle/>
          <a:p>
            <a:r>
              <a:rPr lang="en-US" altLang="ja-JP" sz="24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グリーンサイト版</a:t>
            </a:r>
            <a:r>
              <a:rPr lang="en-US" altLang="ja-JP" sz="24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8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施工</a:t>
            </a:r>
            <a:r>
              <a:rPr lang="ja-JP" altLang="en-US" sz="1800" dirty="0">
                <a:solidFill>
                  <a:schemeClr val="tx1"/>
                </a:solidFill>
                <a:latin typeface="HG丸ｺﾞｼｯｸM-PRO" panose="020F0600000000000000" pitchFamily="50" charset="-128"/>
                <a:ea typeface="HG丸ｺﾞｼｯｸM-PRO" panose="020F0600000000000000" pitchFamily="50" charset="-128"/>
              </a:rPr>
              <a:t>体制台帳及び</a:t>
            </a:r>
            <a:r>
              <a:rPr lang="en-US" altLang="ja-JP" sz="1800" dirty="0">
                <a:solidFill>
                  <a:schemeClr val="tx1"/>
                </a:solidFill>
                <a:latin typeface="HG丸ｺﾞｼｯｸM-PRO" panose="020F0600000000000000" pitchFamily="50" charset="-128"/>
                <a:ea typeface="HG丸ｺﾞｼｯｸM-PRO" panose="020F0600000000000000" pitchFamily="50" charset="-128"/>
              </a:rPr>
              <a:t/>
            </a:r>
            <a:br>
              <a:rPr lang="en-US" altLang="ja-JP" sz="1800" dirty="0">
                <a:solidFill>
                  <a:schemeClr val="tx1"/>
                </a:solidFill>
                <a:latin typeface="HG丸ｺﾞｼｯｸM-PRO" panose="020F0600000000000000" pitchFamily="50" charset="-128"/>
                <a:ea typeface="HG丸ｺﾞｼｯｸM-PRO" panose="020F0600000000000000" pitchFamily="50" charset="-128"/>
              </a:rPr>
            </a:br>
            <a:r>
              <a:rPr lang="ja-JP" altLang="en-US" sz="1800" dirty="0">
                <a:solidFill>
                  <a:schemeClr val="tx1"/>
                </a:solidFill>
                <a:latin typeface="HG丸ｺﾞｼｯｸM-PRO" panose="020F0600000000000000" pitchFamily="50" charset="-128"/>
                <a:ea typeface="HG丸ｺﾞｼｯｸM-PRO" panose="020F0600000000000000" pitchFamily="50" charset="-128"/>
              </a:rPr>
              <a:t>安全衛生関係提出書類一覧</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4716016" y="980728"/>
            <a:ext cx="1152128" cy="20162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27984" y="3140968"/>
            <a:ext cx="1440000" cy="349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2536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51520" y="1166604"/>
            <a:ext cx="8817151" cy="4998700"/>
          </a:xfrm>
          <a:prstGeom prst="rect">
            <a:avLst/>
          </a:prstGeom>
        </p:spPr>
      </p:pic>
      <p:sp>
        <p:nvSpPr>
          <p:cNvPr id="4" name="正方形/長方形 3"/>
          <p:cNvSpPr/>
          <p:nvPr/>
        </p:nvSpPr>
        <p:spPr>
          <a:xfrm>
            <a:off x="6858998" y="1629304"/>
            <a:ext cx="2196000" cy="4536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28816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71600" y="476672"/>
            <a:ext cx="7147661" cy="6336704"/>
          </a:xfrm>
          <a:prstGeom prst="rect">
            <a:avLst/>
          </a:prstGeom>
        </p:spPr>
      </p:pic>
      <p:sp>
        <p:nvSpPr>
          <p:cNvPr id="4" name="正方形/長方形 3"/>
          <p:cNvSpPr/>
          <p:nvPr/>
        </p:nvSpPr>
        <p:spPr>
          <a:xfrm>
            <a:off x="5904392" y="764704"/>
            <a:ext cx="2196000" cy="583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9500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71600" y="620688"/>
            <a:ext cx="4968552" cy="6192688"/>
          </a:xfrm>
          <a:prstGeom prst="rect">
            <a:avLst/>
          </a:prstGeom>
        </p:spPr>
      </p:pic>
      <p:sp>
        <p:nvSpPr>
          <p:cNvPr id="4" name="タイトル 1"/>
          <p:cNvSpPr txBox="1">
            <a:spLocks/>
          </p:cNvSpPr>
          <p:nvPr/>
        </p:nvSpPr>
        <p:spPr>
          <a:xfrm>
            <a:off x="5940154" y="764704"/>
            <a:ext cx="3096342" cy="1080120"/>
          </a:xfrm>
          <a:prstGeom prst="rect">
            <a:avLst/>
          </a:prstGeom>
        </p:spPr>
        <p:txBody>
          <a:bodyP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24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紙で提出する場合</a:t>
            </a:r>
            <a:r>
              <a:rPr lang="en-US" altLang="ja-JP" sz="2400" b="1" dirty="0" smtClean="0">
                <a:solidFill>
                  <a:schemeClr val="tx1"/>
                </a:solidFill>
                <a:latin typeface="HG丸ｺﾞｼｯｸM-PRO" panose="020F0600000000000000" pitchFamily="50" charset="-128"/>
                <a:ea typeface="HG丸ｺﾞｼｯｸM-PRO" panose="020F0600000000000000" pitchFamily="50" charset="-128"/>
              </a:rPr>
              <a:t>)</a:t>
            </a:r>
          </a:p>
          <a:p>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施工</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体制台帳及び</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8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安全衛生関係提出書類</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一覧</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 </a:t>
            </a:r>
            <a:endParaRPr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04717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79512" y="1268760"/>
            <a:ext cx="8784231" cy="5184576"/>
          </a:xfrm>
          <a:prstGeom prst="rect">
            <a:avLst/>
          </a:prstGeom>
        </p:spPr>
      </p:pic>
    </p:spTree>
    <p:extLst>
      <p:ext uri="{BB962C8B-B14F-4D97-AF65-F5344CB8AC3E}">
        <p14:creationId xmlns:p14="http://schemas.microsoft.com/office/powerpoint/2010/main" val="88752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08720"/>
            <a:ext cx="7772400" cy="792088"/>
          </a:xfrm>
        </p:spPr>
        <p:txBody>
          <a:bodyPr>
            <a:normAutofit/>
          </a:bodyPr>
          <a:lstStyle/>
          <a:p>
            <a:r>
              <a:rPr lang="ja-JP" altLang="ja-JP" dirty="0">
                <a:solidFill>
                  <a:srgbClr val="C00000"/>
                </a:solidFill>
                <a:latin typeface="AR P浪漫明朝体U" panose="020B0600010101010101" pitchFamily="50" charset="-128"/>
                <a:ea typeface="AR P浪漫明朝体U" panose="020B0600010101010101" pitchFamily="50" charset="-128"/>
              </a:rPr>
              <a:t>協力会社の皆さん</a:t>
            </a:r>
            <a:r>
              <a:rPr lang="ja-JP" altLang="ja-JP" dirty="0" smtClean="0">
                <a:solidFill>
                  <a:srgbClr val="C00000"/>
                </a:solidFill>
                <a:latin typeface="AR P浪漫明朝体U" panose="020B0600010101010101" pitchFamily="50" charset="-128"/>
                <a:ea typeface="AR P浪漫明朝体U" panose="020B0600010101010101" pitchFamily="50" charset="-128"/>
              </a:rPr>
              <a:t>へ</a:t>
            </a:r>
            <a:endParaRPr kumimoji="1" lang="ja-JP" altLang="en-US" dirty="0">
              <a:solidFill>
                <a:srgbClr val="C00000"/>
              </a:solidFill>
              <a:latin typeface="AR P浪漫明朝体U" panose="020B0600010101010101" pitchFamily="50" charset="-128"/>
              <a:ea typeface="AR P浪漫明朝体U" panose="020B0600010101010101" pitchFamily="50" charset="-128"/>
            </a:endParaRPr>
          </a:p>
        </p:txBody>
      </p:sp>
      <p:sp>
        <p:nvSpPr>
          <p:cNvPr id="3" name="コンテンツ プレースホルダー 2"/>
          <p:cNvSpPr>
            <a:spLocks noGrp="1"/>
          </p:cNvSpPr>
          <p:nvPr>
            <p:ph idx="1"/>
          </p:nvPr>
        </p:nvSpPr>
        <p:spPr>
          <a:xfrm>
            <a:off x="323528" y="2060848"/>
            <a:ext cx="8496944" cy="3600400"/>
          </a:xfrm>
        </p:spPr>
        <p:txBody>
          <a:bodyPr>
            <a:normAutofit fontScale="92500" lnSpcReduction="10000"/>
          </a:bodyPr>
          <a:lstStyle/>
          <a:p>
            <a:r>
              <a:rPr lang="ja-JP" altLang="ja-JP" dirty="0">
                <a:latin typeface="HG丸ｺﾞｼｯｸM-PRO" panose="020F0600000000000000" pitchFamily="50" charset="-128"/>
                <a:ea typeface="HG丸ｺﾞｼｯｸM-PRO" panose="020F0600000000000000" pitchFamily="50" charset="-128"/>
              </a:rPr>
              <a:t>お願いした工事を無災害</a:t>
            </a:r>
            <a:r>
              <a:rPr lang="ja-JP" altLang="ja-JP" dirty="0" smtClean="0">
                <a:latin typeface="HG丸ｺﾞｼｯｸM-PRO" panose="020F0600000000000000" pitchFamily="50" charset="-128"/>
                <a:ea typeface="HG丸ｺﾞｼｯｸM-PRO" panose="020F0600000000000000" pitchFamily="50" charset="-128"/>
              </a:rPr>
              <a:t>で</a:t>
            </a:r>
            <a:r>
              <a:rPr lang="ja-JP" altLang="en-US" dirty="0" smtClean="0">
                <a:latin typeface="HG丸ｺﾞｼｯｸM-PRO" panose="020F0600000000000000" pitchFamily="50" charset="-128"/>
                <a:ea typeface="HG丸ｺﾞｼｯｸM-PRO" panose="020F0600000000000000" pitchFamily="50" charset="-128"/>
              </a:rPr>
              <a:t>完成</a:t>
            </a:r>
            <a:r>
              <a:rPr lang="ja-JP" altLang="ja-JP" dirty="0" smtClean="0">
                <a:latin typeface="HG丸ｺﾞｼｯｸM-PRO" panose="020F0600000000000000" pitchFamily="50" charset="-128"/>
                <a:ea typeface="HG丸ｺﾞｼｯｸM-PRO" panose="020F0600000000000000" pitchFamily="50" charset="-128"/>
              </a:rPr>
              <a:t>して</a:t>
            </a:r>
            <a:r>
              <a:rPr lang="ja-JP" altLang="en-US" dirty="0" smtClean="0">
                <a:latin typeface="HG丸ｺﾞｼｯｸM-PRO" panose="020F0600000000000000" pitchFamily="50" charset="-128"/>
                <a:ea typeface="HG丸ｺﾞｼｯｸM-PRO" panose="020F0600000000000000" pitchFamily="50" charset="-128"/>
              </a:rPr>
              <a:t>いただく</a:t>
            </a:r>
            <a:r>
              <a:rPr lang="ja-JP" altLang="ja-JP" dirty="0" smtClean="0">
                <a:latin typeface="HG丸ｺﾞｼｯｸM-PRO" panose="020F0600000000000000" pitchFamily="50" charset="-128"/>
                <a:ea typeface="HG丸ｺﾞｼｯｸM-PRO" panose="020F0600000000000000" pitchFamily="50" charset="-128"/>
              </a:rPr>
              <a:t>ため、</a:t>
            </a:r>
            <a:endParaRPr lang="en-US" altLang="ja-JP" dirty="0" smtClean="0">
              <a:latin typeface="HG丸ｺﾞｼｯｸM-PRO" panose="020F0600000000000000" pitchFamily="50" charset="-128"/>
              <a:ea typeface="HG丸ｺﾞｼｯｸM-PRO" panose="020F0600000000000000" pitchFamily="50" charset="-128"/>
            </a:endParaRPr>
          </a:p>
          <a:p>
            <a:pPr marL="109728" indent="0">
              <a:buNone/>
            </a:pPr>
            <a:r>
              <a:rPr lang="ja-JP" altLang="en-US" dirty="0" smtClean="0">
                <a:latin typeface="HG丸ｺﾞｼｯｸM-PRO" panose="020F0600000000000000" pitchFamily="50" charset="-128"/>
                <a:ea typeface="HG丸ｺﾞｼｯｸM-PRO" panose="020F0600000000000000" pitchFamily="50" charset="-128"/>
              </a:rPr>
              <a:t>  当社が実施する安全衛生管理活動に協力をいただくと  </a:t>
            </a:r>
            <a:endParaRPr lang="en-US" altLang="ja-JP" dirty="0" smtClean="0">
              <a:latin typeface="HG丸ｺﾞｼｯｸM-PRO" panose="020F0600000000000000" pitchFamily="50" charset="-128"/>
              <a:ea typeface="HG丸ｺﾞｼｯｸM-PRO" panose="020F0600000000000000" pitchFamily="50" charset="-128"/>
            </a:endParaRPr>
          </a:p>
          <a:p>
            <a:pPr marL="109728" indent="0">
              <a:buNone/>
            </a:pPr>
            <a:r>
              <a:rPr lang="en-US" altLang="ja-JP" dirty="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ともに、貴社</a:t>
            </a:r>
            <a:r>
              <a:rPr lang="ja-JP" altLang="ja-JP" dirty="0" smtClean="0">
                <a:latin typeface="HG丸ｺﾞｼｯｸM-PRO" panose="020F0600000000000000" pitchFamily="50" charset="-128"/>
                <a:ea typeface="HG丸ｺﾞｼｯｸM-PRO" panose="020F0600000000000000" pitchFamily="50" charset="-128"/>
              </a:rPr>
              <a:t>の</a:t>
            </a:r>
            <a:r>
              <a:rPr lang="ja-JP" altLang="en-US" dirty="0" smtClean="0">
                <a:latin typeface="HG丸ｺﾞｼｯｸM-PRO" panose="020F0600000000000000" pitchFamily="50" charset="-128"/>
                <a:ea typeface="HG丸ｺﾞｼｯｸM-PRO" panose="020F0600000000000000" pitchFamily="50" charset="-128"/>
              </a:rPr>
              <a:t>確実な安全管理の</a:t>
            </a:r>
            <a:r>
              <a:rPr lang="ja-JP" altLang="ja-JP" dirty="0" smtClean="0">
                <a:latin typeface="HG丸ｺﾞｼｯｸM-PRO" panose="020F0600000000000000" pitchFamily="50" charset="-128"/>
                <a:ea typeface="HG丸ｺﾞｼｯｸM-PRO" panose="020F0600000000000000" pitchFamily="50" charset="-128"/>
              </a:rPr>
              <a:t>実施</a:t>
            </a:r>
            <a:r>
              <a:rPr lang="ja-JP" altLang="ja-JP" dirty="0">
                <a:latin typeface="HG丸ｺﾞｼｯｸM-PRO" panose="020F0600000000000000" pitchFamily="50" charset="-128"/>
                <a:ea typeface="HG丸ｺﾞｼｯｸM-PRO" panose="020F0600000000000000" pitchFamily="50" charset="-128"/>
              </a:rPr>
              <a:t>をお願い</a:t>
            </a:r>
            <a:r>
              <a:rPr lang="ja-JP" altLang="ja-JP" dirty="0" smtClean="0">
                <a:latin typeface="HG丸ｺﾞｼｯｸM-PRO" panose="020F0600000000000000" pitchFamily="50" charset="-128"/>
                <a:ea typeface="HG丸ｺﾞｼｯｸM-PRO" panose="020F0600000000000000" pitchFamily="50" charset="-128"/>
              </a:rPr>
              <a:t>して</a:t>
            </a:r>
            <a:endParaRPr lang="en-US" altLang="ja-JP" dirty="0" smtClean="0">
              <a:latin typeface="HG丸ｺﾞｼｯｸM-PRO" panose="020F0600000000000000" pitchFamily="50" charset="-128"/>
              <a:ea typeface="HG丸ｺﾞｼｯｸM-PRO" panose="020F0600000000000000" pitchFamily="50" charset="-128"/>
            </a:endParaRPr>
          </a:p>
          <a:p>
            <a:pPr marL="109728" indent="0">
              <a:buNone/>
            </a:pPr>
            <a:r>
              <a:rPr lang="en-US" altLang="ja-JP" dirty="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 </a:t>
            </a:r>
            <a:r>
              <a:rPr lang="ja-JP" altLang="ja-JP" dirty="0" smtClean="0">
                <a:latin typeface="HG丸ｺﾞｼｯｸM-PRO" panose="020F0600000000000000" pitchFamily="50" charset="-128"/>
                <a:ea typeface="HG丸ｺﾞｼｯｸM-PRO" panose="020F0600000000000000" pitchFamily="50" charset="-128"/>
              </a:rPr>
              <a:t>います。</a:t>
            </a:r>
            <a:endParaRPr lang="en-US" altLang="ja-JP" dirty="0" smtClean="0">
              <a:latin typeface="HG丸ｺﾞｼｯｸM-PRO" panose="020F0600000000000000" pitchFamily="50" charset="-128"/>
              <a:ea typeface="HG丸ｺﾞｼｯｸM-PRO" panose="020F0600000000000000" pitchFamily="50" charset="-128"/>
            </a:endParaRPr>
          </a:p>
          <a:p>
            <a:pPr marL="109728" indent="0">
              <a:buNone/>
            </a:pPr>
            <a:endParaRPr lang="en-US" altLang="ja-JP" dirty="0" smtClean="0">
              <a:latin typeface="HG丸ｺﾞｼｯｸM-PRO" panose="020F0600000000000000" pitchFamily="50" charset="-128"/>
              <a:ea typeface="HG丸ｺﾞｼｯｸM-PRO" panose="020F0600000000000000" pitchFamily="50" charset="-128"/>
            </a:endParaRPr>
          </a:p>
          <a:p>
            <a:r>
              <a:rPr lang="ja-JP" altLang="ja-JP" dirty="0" smtClean="0">
                <a:latin typeface="HG丸ｺﾞｼｯｸM-PRO" panose="020F0600000000000000" pitchFamily="50" charset="-128"/>
                <a:ea typeface="HG丸ｺﾞｼｯｸM-PRO" panose="020F0600000000000000" pitchFamily="50" charset="-128"/>
              </a:rPr>
              <a:t>二</a:t>
            </a:r>
            <a:r>
              <a:rPr lang="ja-JP" altLang="ja-JP" dirty="0">
                <a:latin typeface="HG丸ｺﾞｼｯｸM-PRO" panose="020F0600000000000000" pitchFamily="50" charset="-128"/>
                <a:ea typeface="HG丸ｺﾞｼｯｸM-PRO" panose="020F0600000000000000" pitchFamily="50" charset="-128"/>
              </a:rPr>
              <a:t>次以下の協力会社については貴社の責任管理のもとで確実に実施させて下さい</a:t>
            </a:r>
            <a:r>
              <a:rPr lang="ja-JP" altLang="ja-JP"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109728" indent="0">
              <a:buNone/>
            </a:pPr>
            <a:endParaRPr lang="en-US" altLang="ja-JP" dirty="0" smtClean="0">
              <a:latin typeface="HG丸ｺﾞｼｯｸM-PRO" panose="020F0600000000000000" pitchFamily="50" charset="-128"/>
              <a:ea typeface="HG丸ｺﾞｼｯｸM-PRO" panose="020F0600000000000000" pitchFamily="50" charset="-128"/>
            </a:endParaRPr>
          </a:p>
          <a:p>
            <a:r>
              <a:rPr lang="ja-JP" altLang="ja-JP" dirty="0" smtClean="0">
                <a:latin typeface="HG丸ｺﾞｼｯｸM-PRO" panose="020F0600000000000000" pitchFamily="50" charset="-128"/>
                <a:ea typeface="HG丸ｺﾞｼｯｸM-PRO" panose="020F0600000000000000" pitchFamily="50" charset="-128"/>
              </a:rPr>
              <a:t>実施</a:t>
            </a:r>
            <a:r>
              <a:rPr lang="ja-JP" altLang="ja-JP" dirty="0">
                <a:latin typeface="HG丸ｺﾞｼｯｸM-PRO" panose="020F0600000000000000" pitchFamily="50" charset="-128"/>
                <a:ea typeface="HG丸ｺﾞｼｯｸM-PRO" panose="020F0600000000000000" pitchFamily="50" charset="-128"/>
              </a:rPr>
              <a:t>頂けない場合は</a:t>
            </a:r>
            <a:r>
              <a:rPr lang="ja-JP" altLang="ja-JP" dirty="0" smtClean="0">
                <a:latin typeface="HG丸ｺﾞｼｯｸM-PRO" panose="020F0600000000000000" pitchFamily="50" charset="-128"/>
                <a:ea typeface="HG丸ｺﾞｼｯｸM-PRO" panose="020F0600000000000000" pitchFamily="50" charset="-128"/>
              </a:rPr>
              <a:t>最悪</a:t>
            </a:r>
            <a:r>
              <a:rPr lang="ja-JP" altLang="en-US" dirty="0" smtClean="0">
                <a:latin typeface="HG丸ｺﾞｼｯｸM-PRO" panose="020F0600000000000000" pitchFamily="50" charset="-128"/>
                <a:ea typeface="HG丸ｺﾞｼｯｸM-PRO" panose="020F0600000000000000" pitchFamily="50" charset="-128"/>
              </a:rPr>
              <a:t>、</a:t>
            </a:r>
            <a:r>
              <a:rPr lang="ja-JP" altLang="ja-JP" dirty="0" smtClean="0">
                <a:latin typeface="HG丸ｺﾞｼｯｸM-PRO" panose="020F0600000000000000" pitchFamily="50" charset="-128"/>
                <a:ea typeface="HG丸ｺﾞｼｯｸM-PRO" panose="020F0600000000000000" pitchFamily="50" charset="-128"/>
              </a:rPr>
              <a:t>契約</a:t>
            </a:r>
            <a:r>
              <a:rPr lang="ja-JP" altLang="en-US" dirty="0" smtClean="0">
                <a:latin typeface="HG丸ｺﾞｼｯｸM-PRO" panose="020F0600000000000000" pitchFamily="50" charset="-128"/>
                <a:ea typeface="HG丸ｺﾞｼｯｸM-PRO" panose="020F0600000000000000" pitchFamily="50" charset="-128"/>
              </a:rPr>
              <a:t>解除</a:t>
            </a:r>
            <a:r>
              <a:rPr lang="ja-JP" altLang="en-US" dirty="0">
                <a:latin typeface="HG丸ｺﾞｼｯｸM-PRO" panose="020F0600000000000000" pitchFamily="50" charset="-128"/>
                <a:ea typeface="HG丸ｺﾞｼｯｸM-PRO" panose="020F0600000000000000" pitchFamily="50" charset="-128"/>
              </a:rPr>
              <a:t>を</a:t>
            </a:r>
            <a:r>
              <a:rPr lang="ja-JP" altLang="ja-JP" dirty="0" smtClean="0">
                <a:latin typeface="HG丸ｺﾞｼｯｸM-PRO" panose="020F0600000000000000" pitchFamily="50" charset="-128"/>
                <a:ea typeface="HG丸ｺﾞｼｯｸM-PRO" panose="020F0600000000000000" pitchFamily="50" charset="-128"/>
              </a:rPr>
              <a:t>行います。</a:t>
            </a:r>
            <a:endParaRPr lang="en-US" altLang="ja-JP" dirty="0" smtClean="0">
              <a:latin typeface="HG丸ｺﾞｼｯｸM-PRO" panose="020F0600000000000000" pitchFamily="50" charset="-128"/>
              <a:ea typeface="HG丸ｺﾞｼｯｸM-PRO" panose="020F0600000000000000" pitchFamily="50" charset="-128"/>
            </a:endParaRPr>
          </a:p>
          <a:p>
            <a:pPr marL="109728" indent="0">
              <a:buNone/>
            </a:pPr>
            <a:endParaRPr lang="ja-JP" altLang="ja-JP" dirty="0">
              <a:latin typeface="HG丸ｺﾞｼｯｸM-PRO" panose="020F0600000000000000" pitchFamily="50" charset="-128"/>
              <a:ea typeface="HG丸ｺﾞｼｯｸM-PRO" panose="020F0600000000000000" pitchFamily="50" charset="-128"/>
            </a:endParaRPr>
          </a:p>
          <a:p>
            <a:pPr marL="109728" indent="0">
              <a:buNone/>
            </a:pPr>
            <a:endParaRPr lang="ja-JP" altLang="ja-JP" dirty="0">
              <a:latin typeface="HG丸ｺﾞｼｯｸM-PRO" panose="020F0600000000000000" pitchFamily="50" charset="-128"/>
              <a:ea typeface="HG丸ｺﾞｼｯｸM-PRO" panose="020F0600000000000000" pitchFamily="50" charset="-128"/>
            </a:endParaRPr>
          </a:p>
          <a:p>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86728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59632" y="448209"/>
            <a:ext cx="6768752" cy="6381328"/>
          </a:xfrm>
          <a:prstGeom prst="rect">
            <a:avLst/>
          </a:prstGeom>
        </p:spPr>
      </p:pic>
    </p:spTree>
    <p:extLst>
      <p:ext uri="{BB962C8B-B14F-4D97-AF65-F5344CB8AC3E}">
        <p14:creationId xmlns:p14="http://schemas.microsoft.com/office/powerpoint/2010/main" val="2247655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836712"/>
            <a:ext cx="8568952" cy="5733256"/>
          </a:xfrm>
        </p:spPr>
        <p:txBody>
          <a:bodyPr>
            <a:normAutofit fontScale="90000"/>
          </a:bodyPr>
          <a:lstStyle/>
          <a:p>
            <a:r>
              <a:rPr lang="ja-JP" altLang="ja-JP" dirty="0" smtClean="0">
                <a:solidFill>
                  <a:srgbClr val="0070C0"/>
                </a:solidFill>
                <a:latin typeface="AR P浪漫明朝体U" panose="020B0600010101010101" pitchFamily="50" charset="-128"/>
                <a:ea typeface="AR P浪漫明朝体U" panose="020B0600010101010101" pitchFamily="50" charset="-128"/>
              </a:rPr>
              <a:t>２</a:t>
            </a:r>
            <a:r>
              <a:rPr lang="ja-JP" altLang="ja-JP" dirty="0">
                <a:solidFill>
                  <a:srgbClr val="0070C0"/>
                </a:solidFill>
                <a:latin typeface="AR P浪漫明朝体U" panose="020B0600010101010101" pitchFamily="50" charset="-128"/>
                <a:ea typeface="AR P浪漫明朝体U" panose="020B0600010101010101" pitchFamily="50" charset="-128"/>
              </a:rPr>
              <a:t>．地球環境関係</a:t>
            </a:r>
            <a:r>
              <a:rPr lang="ja-JP" altLang="ja-JP" sz="2700" dirty="0">
                <a:solidFill>
                  <a:schemeClr val="tx1"/>
                </a:solidFill>
                <a:latin typeface="HG丸ｺﾞｼｯｸM-PRO" panose="020F0600000000000000" pitchFamily="50" charset="-128"/>
                <a:ea typeface="HG丸ｺﾞｼｯｸM-PRO" panose="020F0600000000000000" pitchFamily="50" charset="-128"/>
              </a:rPr>
              <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3100" dirty="0" smtClean="0">
                <a:solidFill>
                  <a:schemeClr val="tx1"/>
                </a:solidFill>
                <a:latin typeface="AR P浪漫明朝体U" panose="020B0600010101010101" pitchFamily="50" charset="-128"/>
                <a:ea typeface="AR P浪漫明朝体U" panose="020B0600010101010101" pitchFamily="50" charset="-128"/>
              </a:rPr>
              <a:t>（</a:t>
            </a:r>
            <a:r>
              <a:rPr lang="ja-JP" altLang="ja-JP" sz="3100" dirty="0" smtClean="0">
                <a:solidFill>
                  <a:schemeClr val="tx1"/>
                </a:solidFill>
                <a:latin typeface="AR P浪漫明朝体U" panose="020B0600010101010101" pitchFamily="50" charset="-128"/>
                <a:ea typeface="AR P浪漫明朝体U" panose="020B0600010101010101" pitchFamily="50" charset="-128"/>
              </a:rPr>
              <a:t>１</a:t>
            </a:r>
            <a:r>
              <a:rPr lang="ja-JP" altLang="ja-JP" sz="3100" dirty="0">
                <a:solidFill>
                  <a:schemeClr val="tx1"/>
                </a:solidFill>
                <a:latin typeface="AR P浪漫明朝体U" panose="020B0600010101010101" pitchFamily="50" charset="-128"/>
                <a:ea typeface="AR P浪漫明朝体U" panose="020B0600010101010101" pitchFamily="50" charset="-128"/>
              </a:rPr>
              <a:t>）環境法規制の遵守</a:t>
            </a:r>
            <a:r>
              <a:rPr lang="ja-JP" altLang="ja-JP" sz="2700" dirty="0">
                <a:solidFill>
                  <a:schemeClr val="tx1"/>
                </a:solidFill>
                <a:latin typeface="HG丸ｺﾞｼｯｸM-PRO" panose="020F0600000000000000" pitchFamily="50" charset="-128"/>
                <a:ea typeface="HG丸ｺﾞｼｯｸM-PRO" panose="020F0600000000000000" pitchFamily="50" charset="-128"/>
              </a:rPr>
              <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法</a:t>
            </a:r>
            <a:r>
              <a:rPr lang="ja-JP" altLang="ja-JP" sz="2700" dirty="0">
                <a:solidFill>
                  <a:schemeClr val="tx1"/>
                </a:solidFill>
                <a:latin typeface="HG丸ｺﾞｼｯｸM-PRO" panose="020F0600000000000000" pitchFamily="50" charset="-128"/>
                <a:ea typeface="HG丸ｺﾞｼｯｸM-PRO" panose="020F0600000000000000" pitchFamily="50" charset="-128"/>
              </a:rPr>
              <a:t>規制を遵守</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して</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施工</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してくだ</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さい</a:t>
            </a:r>
            <a:r>
              <a:rPr lang="ja-JP" altLang="ja-JP" sz="2700" dirty="0">
                <a:solidFill>
                  <a:schemeClr val="tx1"/>
                </a:solidFill>
                <a:latin typeface="HG丸ｺﾞｼｯｸM-PRO" panose="020F0600000000000000" pitchFamily="50" charset="-128"/>
                <a:ea typeface="HG丸ｺﾞｼｯｸM-PRO" panose="020F0600000000000000" pitchFamily="50" charset="-128"/>
              </a:rPr>
              <a:t>。　</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700" dirty="0">
                <a:solidFill>
                  <a:schemeClr val="tx1"/>
                </a:solidFill>
                <a:latin typeface="HG丸ｺﾞｼｯｸM-PRO" panose="020F0600000000000000" pitchFamily="50" charset="-128"/>
                <a:ea typeface="HG丸ｺﾞｼｯｸM-PRO" panose="020F0600000000000000" pitchFamily="50" charset="-128"/>
              </a:rPr>
              <a:t>主な環境法規制】</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ja-JP" sz="2700" dirty="0">
                <a:solidFill>
                  <a:schemeClr val="tx1"/>
                </a:solidFill>
                <a:latin typeface="HG丸ｺﾞｼｯｸM-PRO" panose="020F0600000000000000" pitchFamily="50" charset="-128"/>
                <a:ea typeface="HG丸ｺﾞｼｯｸM-PRO" panose="020F0600000000000000" pitchFamily="50" charset="-128"/>
              </a:rPr>
              <a:t>　</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①</a:t>
            </a:r>
            <a:r>
              <a:rPr lang="ja-JP" altLang="ja-JP" sz="2700" dirty="0">
                <a:solidFill>
                  <a:schemeClr val="tx1"/>
                </a:solidFill>
                <a:latin typeface="HG丸ｺﾞｼｯｸM-PRO" panose="020F0600000000000000" pitchFamily="50" charset="-128"/>
                <a:ea typeface="HG丸ｺﾞｼｯｸM-PRO" panose="020F0600000000000000" pitchFamily="50" charset="-128"/>
              </a:rPr>
              <a:t>騒音・振動</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規制法</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a:solidFill>
                  <a:schemeClr val="tx1"/>
                </a:solidFill>
                <a:latin typeface="HG丸ｺﾞｼｯｸM-PRO" panose="020F0600000000000000" pitchFamily="50" charset="-128"/>
                <a:ea typeface="HG丸ｺﾞｼｯｸM-PRO" panose="020F0600000000000000" pitchFamily="50" charset="-128"/>
              </a:rPr>
              <a:t>　②海洋汚染防止法</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③</a:t>
            </a:r>
            <a:r>
              <a:rPr lang="ja-JP" altLang="ja-JP" sz="2700" dirty="0">
                <a:solidFill>
                  <a:schemeClr val="tx1"/>
                </a:solidFill>
                <a:latin typeface="HG丸ｺﾞｼｯｸM-PRO" panose="020F0600000000000000" pitchFamily="50" charset="-128"/>
                <a:ea typeface="HG丸ｺﾞｼｯｸM-PRO" panose="020F0600000000000000" pitchFamily="50" charset="-128"/>
              </a:rPr>
              <a:t>大気汚染</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防止法</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a:solidFill>
                  <a:schemeClr val="tx1"/>
                </a:solidFill>
                <a:latin typeface="HG丸ｺﾞｼｯｸM-PRO" panose="020F0600000000000000" pitchFamily="50" charset="-128"/>
                <a:ea typeface="HG丸ｺﾞｼｯｸM-PRO" panose="020F0600000000000000" pitchFamily="50" charset="-128"/>
              </a:rPr>
              <a:t>　④港則法</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⑤</a:t>
            </a:r>
            <a:r>
              <a:rPr lang="ja-JP" altLang="ja-JP" sz="2700" dirty="0">
                <a:solidFill>
                  <a:schemeClr val="tx1"/>
                </a:solidFill>
                <a:latin typeface="HG丸ｺﾞｼｯｸM-PRO" panose="020F0600000000000000" pitchFamily="50" charset="-128"/>
                <a:ea typeface="HG丸ｺﾞｼｯｸM-PRO" panose="020F0600000000000000" pitchFamily="50" charset="-128"/>
              </a:rPr>
              <a:t>廃棄物処</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理法</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a:solidFill>
                  <a:schemeClr val="tx1"/>
                </a:solidFill>
                <a:latin typeface="HG丸ｺﾞｼｯｸM-PRO" panose="020F0600000000000000" pitchFamily="50" charset="-128"/>
                <a:ea typeface="HG丸ｺﾞｼｯｸM-PRO" panose="020F0600000000000000" pitchFamily="50" charset="-128"/>
              </a:rPr>
              <a:t>　</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⑥</a:t>
            </a:r>
            <a:r>
              <a:rPr lang="ja-JP" altLang="ja-JP" sz="2700" dirty="0">
                <a:solidFill>
                  <a:schemeClr val="tx1"/>
                </a:solidFill>
                <a:latin typeface="HG丸ｺﾞｼｯｸM-PRO" panose="020F0600000000000000" pitchFamily="50" charset="-128"/>
                <a:ea typeface="HG丸ｺﾞｼｯｸM-PRO" panose="020F0600000000000000" pitchFamily="50" charset="-128"/>
              </a:rPr>
              <a:t>建設</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リサイクル法他</a:t>
            </a:r>
            <a:r>
              <a:rPr lang="ja-JP" altLang="ja-JP" sz="2700" dirty="0">
                <a:solidFill>
                  <a:schemeClr val="tx1"/>
                </a:solidFill>
                <a:latin typeface="HG丸ｺﾞｼｯｸM-PRO" panose="020F0600000000000000" pitchFamily="50" charset="-128"/>
                <a:ea typeface="HG丸ｺﾞｼｯｸM-PRO" panose="020F0600000000000000" pitchFamily="50" charset="-128"/>
              </a:rPr>
              <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3100" dirty="0" smtClean="0">
                <a:solidFill>
                  <a:schemeClr val="tx1"/>
                </a:solidFill>
                <a:latin typeface="AR P浪漫明朝体U" panose="020B0600010101010101" pitchFamily="50" charset="-128"/>
                <a:ea typeface="AR P浪漫明朝体U" panose="020B0600010101010101" pitchFamily="50" charset="-128"/>
              </a:rPr>
              <a:t>（</a:t>
            </a:r>
            <a:r>
              <a:rPr lang="ja-JP" altLang="ja-JP" sz="3100" dirty="0" smtClean="0">
                <a:solidFill>
                  <a:schemeClr val="tx1"/>
                </a:solidFill>
                <a:latin typeface="AR P浪漫明朝体U" panose="020B0600010101010101" pitchFamily="50" charset="-128"/>
                <a:ea typeface="AR P浪漫明朝体U" panose="020B0600010101010101" pitchFamily="50" charset="-128"/>
              </a:rPr>
              <a:t>２</a:t>
            </a:r>
            <a:r>
              <a:rPr lang="ja-JP" altLang="ja-JP" sz="3100" dirty="0">
                <a:solidFill>
                  <a:schemeClr val="tx1"/>
                </a:solidFill>
                <a:latin typeface="AR P浪漫明朝体U" panose="020B0600010101010101" pitchFamily="50" charset="-128"/>
                <a:ea typeface="AR P浪漫明朝体U" panose="020B0600010101010101" pitchFamily="50" charset="-128"/>
              </a:rPr>
              <a:t>）環境活動への積極的な参加</a:t>
            </a:r>
            <a:r>
              <a:rPr lang="ja-JP" altLang="ja-JP" sz="2700" dirty="0">
                <a:solidFill>
                  <a:schemeClr val="tx1"/>
                </a:solidFill>
                <a:latin typeface="HG丸ｺﾞｼｯｸM-PRO" panose="020F0600000000000000" pitchFamily="50" charset="-128"/>
                <a:ea typeface="HG丸ｺﾞｼｯｸM-PRO" panose="020F0600000000000000" pitchFamily="50" charset="-128"/>
              </a:rPr>
              <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ja-JP" sz="2700" dirty="0">
                <a:solidFill>
                  <a:schemeClr val="tx1"/>
                </a:solidFill>
                <a:latin typeface="HG丸ｺﾞｼｯｸM-PRO" panose="020F0600000000000000" pitchFamily="50" charset="-128"/>
                <a:ea typeface="HG丸ｺﾞｼｯｸM-PRO" panose="020F0600000000000000" pitchFamily="50" charset="-128"/>
              </a:rPr>
              <a:t>　　作業所毎に環境活動内容を決めて実施して</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いますので</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a:solidFill>
                  <a:schemeClr val="tx1"/>
                </a:solidFill>
                <a:latin typeface="HG丸ｺﾞｼｯｸM-PRO" panose="020F0600000000000000" pitchFamily="50" charset="-128"/>
                <a:ea typeface="HG丸ｺﾞｼｯｸM-PRO" panose="020F0600000000000000" pitchFamily="50" charset="-128"/>
              </a:rPr>
              <a:t>　</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協力をお願いします</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
            </a:r>
            <a:br>
              <a:rPr lang="ja-JP" altLang="ja-JP" dirty="0">
                <a:latin typeface="HG丸ｺﾞｼｯｸM-PRO" panose="020F0600000000000000" pitchFamily="50" charset="-128"/>
                <a:ea typeface="HG丸ｺﾞｼｯｸM-PRO" panose="020F0600000000000000" pitchFamily="50" charset="-128"/>
              </a:rPr>
            </a:b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24060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521296"/>
            <a:ext cx="8640960" cy="6148064"/>
          </a:xfrm>
        </p:spPr>
        <p:txBody>
          <a:bodyPr>
            <a:normAutofit fontScale="90000"/>
          </a:bodyPr>
          <a:lstStyle/>
          <a:p>
            <a:r>
              <a:rPr lang="ja-JP" altLang="ja-JP" dirty="0">
                <a:solidFill>
                  <a:srgbClr val="0070C0"/>
                </a:solidFill>
                <a:latin typeface="AR P浪漫明朝体U" panose="020B0600010101010101" pitchFamily="50" charset="-128"/>
                <a:ea typeface="AR P浪漫明朝体U" panose="020B0600010101010101" pitchFamily="50" charset="-128"/>
              </a:rPr>
              <a:t>３．共通事項</a:t>
            </a:r>
            <a:br>
              <a:rPr lang="ja-JP" altLang="ja-JP" dirty="0">
                <a:solidFill>
                  <a:srgbClr val="0070C0"/>
                </a:solidFill>
                <a:latin typeface="AR P浪漫明朝体U" panose="020B0600010101010101" pitchFamily="50" charset="-128"/>
                <a:ea typeface="AR P浪漫明朝体U" panose="020B0600010101010101" pitchFamily="50" charset="-128"/>
              </a:rPr>
            </a:br>
            <a:r>
              <a:rPr lang="ja-JP" altLang="en-US" sz="3100" dirty="0" smtClean="0">
                <a:solidFill>
                  <a:schemeClr val="tx1"/>
                </a:solidFill>
                <a:latin typeface="AR P浪漫明朝体U" panose="020B0600010101010101" pitchFamily="50" charset="-128"/>
                <a:ea typeface="AR P浪漫明朝体U" panose="020B0600010101010101" pitchFamily="50" charset="-128"/>
              </a:rPr>
              <a:t>（</a:t>
            </a:r>
            <a:r>
              <a:rPr lang="ja-JP" altLang="ja-JP" sz="3100" dirty="0" smtClean="0">
                <a:solidFill>
                  <a:schemeClr val="tx1"/>
                </a:solidFill>
                <a:latin typeface="AR P浪漫明朝体U" panose="020B0600010101010101" pitchFamily="50" charset="-128"/>
                <a:ea typeface="AR P浪漫明朝体U" panose="020B0600010101010101" pitchFamily="50" charset="-128"/>
              </a:rPr>
              <a:t>１</a:t>
            </a:r>
            <a:r>
              <a:rPr lang="ja-JP" altLang="ja-JP" sz="3100" dirty="0">
                <a:solidFill>
                  <a:schemeClr val="tx1"/>
                </a:solidFill>
                <a:latin typeface="AR P浪漫明朝体U" panose="020B0600010101010101" pitchFamily="50" charset="-128"/>
                <a:ea typeface="AR P浪漫明朝体U" panose="020B0600010101010101" pitchFamily="50" charset="-128"/>
              </a:rPr>
              <a:t>）異常事態発生時の迅速な報告</a:t>
            </a:r>
            <a:r>
              <a:rPr lang="ja-JP" altLang="ja-JP" sz="3100" dirty="0">
                <a:solidFill>
                  <a:srgbClr val="FF0000"/>
                </a:solidFill>
                <a:latin typeface="AR P浪漫明朝体U" panose="020B0600010101010101" pitchFamily="50" charset="-128"/>
                <a:ea typeface="AR P浪漫明朝体U" panose="020B0600010101010101" pitchFamily="50" charset="-128"/>
              </a:rPr>
              <a:t/>
            </a:r>
            <a:br>
              <a:rPr lang="ja-JP" altLang="ja-JP" sz="3100" dirty="0">
                <a:solidFill>
                  <a:srgbClr val="FF0000"/>
                </a:solidFill>
                <a:latin typeface="AR P浪漫明朝体U" panose="020B0600010101010101" pitchFamily="50" charset="-128"/>
                <a:ea typeface="AR P浪漫明朝体U" panose="020B0600010101010101" pitchFamily="50" charset="-128"/>
              </a:rPr>
            </a:br>
            <a:r>
              <a:rPr lang="ja-JP" altLang="ja-JP" sz="2700" dirty="0">
                <a:solidFill>
                  <a:schemeClr val="tx1"/>
                </a:solidFill>
                <a:latin typeface="HG丸ｺﾞｼｯｸM-PRO" panose="020F0600000000000000" pitchFamily="50" charset="-128"/>
                <a:ea typeface="HG丸ｺﾞｼｯｸM-PRO" panose="020F0600000000000000" pitchFamily="50" charset="-128"/>
              </a:rPr>
              <a:t>　労働災害、第三者災害、環境事故等の異常事態が発生した時は、東洋建設の職員に直ちに連絡すること</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作業員全員に</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周知徹底</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して</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下さい</a:t>
            </a:r>
            <a:r>
              <a:rPr lang="ja-JP" altLang="ja-JP" sz="2700" dirty="0">
                <a:solidFill>
                  <a:schemeClr val="tx1"/>
                </a:solidFill>
                <a:latin typeface="HG丸ｺﾞｼｯｸM-PRO" panose="020F0600000000000000" pitchFamily="50" charset="-128"/>
                <a:ea typeface="HG丸ｺﾞｼｯｸM-PRO" panose="020F0600000000000000" pitchFamily="50" charset="-128"/>
              </a:rPr>
              <a:t>。</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en-US" sz="3100" dirty="0" smtClean="0">
                <a:solidFill>
                  <a:schemeClr val="tx1"/>
                </a:solidFill>
                <a:latin typeface="AR P浪漫明朝体U" panose="020B0600010101010101" pitchFamily="50" charset="-128"/>
                <a:ea typeface="AR P浪漫明朝体U" panose="020B0600010101010101" pitchFamily="50" charset="-128"/>
              </a:rPr>
              <a:t>（</a:t>
            </a:r>
            <a:r>
              <a:rPr lang="ja-JP" altLang="ja-JP" sz="3100" dirty="0" smtClean="0">
                <a:solidFill>
                  <a:schemeClr val="tx1"/>
                </a:solidFill>
                <a:latin typeface="AR P浪漫明朝体U" panose="020B0600010101010101" pitchFamily="50" charset="-128"/>
                <a:ea typeface="AR P浪漫明朝体U" panose="020B0600010101010101" pitchFamily="50" charset="-128"/>
              </a:rPr>
              <a:t>２</a:t>
            </a:r>
            <a:r>
              <a:rPr lang="ja-JP" altLang="ja-JP" sz="3100" dirty="0">
                <a:solidFill>
                  <a:schemeClr val="tx1"/>
                </a:solidFill>
                <a:latin typeface="AR P浪漫明朝体U" panose="020B0600010101010101" pitchFamily="50" charset="-128"/>
                <a:ea typeface="AR P浪漫明朝体U" panose="020B0600010101010101" pitchFamily="50" charset="-128"/>
              </a:rPr>
              <a:t>）マネジメントシステムの運用</a:t>
            </a:r>
            <a:r>
              <a:rPr lang="ja-JP" altLang="ja-JP" sz="2700" dirty="0">
                <a:solidFill>
                  <a:schemeClr val="tx1"/>
                </a:solidFill>
                <a:latin typeface="HG丸ｺﾞｼｯｸM-PRO" panose="020F0600000000000000" pitchFamily="50" charset="-128"/>
                <a:ea typeface="HG丸ｺﾞｼｯｸM-PRO" panose="020F0600000000000000" pitchFamily="50" charset="-128"/>
              </a:rPr>
              <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東洋</a:t>
            </a:r>
            <a:r>
              <a:rPr lang="ja-JP" altLang="ja-JP" sz="2700" dirty="0">
                <a:solidFill>
                  <a:schemeClr val="tx1"/>
                </a:solidFill>
                <a:latin typeface="HG丸ｺﾞｼｯｸM-PRO" panose="020F0600000000000000" pitchFamily="50" charset="-128"/>
                <a:ea typeface="HG丸ｺﾞｼｯｸM-PRO" panose="020F0600000000000000" pitchFamily="50" charset="-128"/>
              </a:rPr>
              <a:t>建設は</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700" dirty="0">
                <a:solidFill>
                  <a:schemeClr val="tx1"/>
                </a:solidFill>
                <a:latin typeface="HG丸ｺﾞｼｯｸM-PRO" panose="020F0600000000000000" pitchFamily="50" charset="-128"/>
                <a:ea typeface="HG丸ｺﾞｼｯｸM-PRO" panose="020F0600000000000000" pitchFamily="50" charset="-128"/>
              </a:rPr>
              <a:t> </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①</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環境マネジメントシステム（</a:t>
            </a:r>
            <a:r>
              <a:rPr lang="ja-JP" altLang="ja-JP" sz="2700" dirty="0">
                <a:solidFill>
                  <a:schemeClr val="tx1"/>
                </a:solidFill>
                <a:latin typeface="HG丸ｺﾞｼｯｸM-PRO" panose="020F0600000000000000" pitchFamily="50" charset="-128"/>
                <a:ea typeface="HG丸ｺﾞｼｯｸM-PRO" panose="020F0600000000000000" pitchFamily="50" charset="-128"/>
              </a:rPr>
              <a:t>規格</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ISO14001</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②</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労働</a:t>
            </a:r>
            <a:r>
              <a:rPr lang="ja-JP" altLang="ja-JP" sz="2700" dirty="0">
                <a:solidFill>
                  <a:schemeClr val="tx1"/>
                </a:solidFill>
                <a:latin typeface="HG丸ｺﾞｼｯｸM-PRO" panose="020F0600000000000000" pitchFamily="50" charset="-128"/>
                <a:ea typeface="HG丸ｺﾞｼｯｸM-PRO" panose="020F0600000000000000" pitchFamily="50" charset="-128"/>
              </a:rPr>
              <a:t>安全衛生</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マネジメントシステム</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700" dirty="0">
                <a:solidFill>
                  <a:schemeClr val="tx1"/>
                </a:solidFill>
                <a:latin typeface="HG丸ｺﾞｼｯｸM-PRO" panose="020F0600000000000000" pitchFamily="50" charset="-128"/>
                <a:ea typeface="HG丸ｺﾞｼｯｸM-PRO" panose="020F0600000000000000" pitchFamily="50" charset="-128"/>
              </a:rPr>
              <a:t> </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700" dirty="0">
                <a:solidFill>
                  <a:schemeClr val="tx1"/>
                </a:solidFill>
                <a:latin typeface="HG丸ｺﾞｼｯｸM-PRO" panose="020F0600000000000000" pitchFamily="50" charset="-128"/>
                <a:ea typeface="HG丸ｺﾞｼｯｸM-PRO" panose="020F0600000000000000" pitchFamily="50" charset="-128"/>
              </a:rPr>
              <a:t>規格</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ISO</a:t>
            </a:r>
            <a:r>
              <a:rPr lang="en-US" altLang="ja-JP" sz="2700" dirty="0">
                <a:solidFill>
                  <a:schemeClr val="tx1"/>
                </a:solidFill>
                <a:latin typeface="HG丸ｺﾞｼｯｸM-PRO" panose="020F0600000000000000" pitchFamily="50" charset="-128"/>
                <a:ea typeface="HG丸ｺﾞｼｯｸM-PRO" panose="020F0600000000000000" pitchFamily="50" charset="-128"/>
              </a:rPr>
              <a:t>4</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5001</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700" dirty="0">
                <a:solidFill>
                  <a:schemeClr val="tx1"/>
                </a:solidFill>
                <a:latin typeface="HG丸ｺﾞｼｯｸM-PRO" panose="020F0600000000000000" pitchFamily="50" charset="-128"/>
                <a:ea typeface="HG丸ｺﾞｼｯｸM-PRO" panose="020F0600000000000000" pitchFamily="50" charset="-128"/>
              </a:rPr>
              <a:t> </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ja-JP" sz="2700" dirty="0">
                <a:solidFill>
                  <a:schemeClr val="tx1"/>
                </a:solidFill>
                <a:latin typeface="HG丸ｺﾞｼｯｸM-PRO" panose="020F0600000000000000" pitchFamily="50" charset="-128"/>
                <a:ea typeface="HG丸ｺﾞｼｯｸM-PRO" panose="020F0600000000000000" pitchFamily="50" charset="-128"/>
              </a:rPr>
              <a:t>運用していますので、所長の指示する所要事項</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を実施</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700" dirty="0">
                <a:solidFill>
                  <a:schemeClr val="tx1"/>
                </a:solidFill>
                <a:latin typeface="HG丸ｺﾞｼｯｸM-PRO" panose="020F0600000000000000" pitchFamily="50" charset="-128"/>
                <a:ea typeface="HG丸ｺﾞｼｯｸM-PRO" panose="020F0600000000000000" pitchFamily="50" charset="-128"/>
              </a:rPr>
              <a:t> </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下さい</a:t>
            </a:r>
            <a:r>
              <a:rPr lang="ja-JP" altLang="ja-JP" sz="2700" dirty="0">
                <a:solidFill>
                  <a:schemeClr val="tx1"/>
                </a:solidFill>
                <a:latin typeface="HG丸ｺﾞｼｯｸM-PRO" panose="020F0600000000000000" pitchFamily="50" charset="-128"/>
                <a:ea typeface="HG丸ｺﾞｼｯｸM-PRO" panose="020F0600000000000000" pitchFamily="50" charset="-128"/>
              </a:rPr>
              <a:t>。</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700" dirty="0">
                <a:solidFill>
                  <a:schemeClr val="tx1"/>
                </a:solidFill>
                <a:latin typeface="HG丸ｺﾞｼｯｸM-PRO" panose="020F0600000000000000" pitchFamily="50" charset="-128"/>
                <a:ea typeface="HG丸ｺﾞｼｯｸM-PRO" panose="020F0600000000000000" pitchFamily="50" charset="-128"/>
              </a:rPr>
              <a:t>主な所要事項】</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ja-JP" sz="2700" dirty="0">
                <a:solidFill>
                  <a:schemeClr val="tx1"/>
                </a:solidFill>
                <a:latin typeface="HG丸ｺﾞｼｯｸM-PRO" panose="020F0600000000000000" pitchFamily="50" charset="-128"/>
                <a:ea typeface="HG丸ｺﾞｼｯｸM-PRO" panose="020F0600000000000000" pitchFamily="50" charset="-128"/>
              </a:rPr>
              <a:t>　　環境ＭＳ関係：環境活動への積極的な参加</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ja-JP" sz="2700" dirty="0">
                <a:solidFill>
                  <a:schemeClr val="tx1"/>
                </a:solidFill>
                <a:latin typeface="HG丸ｺﾞｼｯｸM-PRO" panose="020F0600000000000000" pitchFamily="50" charset="-128"/>
                <a:ea typeface="HG丸ｺﾞｼｯｸM-PRO" panose="020F0600000000000000" pitchFamily="50" charset="-128"/>
              </a:rPr>
              <a:t>　　安全ＭＳ関係：作業に関するリスクアセスメントの</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実施</a:t>
            </a:r>
            <a:endParaRPr kumimoji="1" lang="ja-JP" altLang="en-US" dirty="0"/>
          </a:p>
        </p:txBody>
      </p:sp>
    </p:spTree>
    <p:extLst>
      <p:ext uri="{BB962C8B-B14F-4D97-AF65-F5344CB8AC3E}">
        <p14:creationId xmlns:p14="http://schemas.microsoft.com/office/powerpoint/2010/main" val="1362982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48680"/>
            <a:ext cx="8892480" cy="6192688"/>
          </a:xfrm>
        </p:spPr>
        <p:txBody>
          <a:bodyPr>
            <a:normAutofit fontScale="90000"/>
          </a:bodyPr>
          <a:lstStyle/>
          <a:p>
            <a:r>
              <a:rPr lang="ja-JP" altLang="en-US" sz="3100" dirty="0" smtClean="0">
                <a:solidFill>
                  <a:schemeClr val="tx1"/>
                </a:solidFill>
                <a:latin typeface="AR P浪漫明朝体U" panose="020B0600010101010101" pitchFamily="50" charset="-128"/>
                <a:ea typeface="AR P浪漫明朝体U" panose="020B0600010101010101" pitchFamily="50" charset="-128"/>
              </a:rPr>
              <a:t>（</a:t>
            </a:r>
            <a:r>
              <a:rPr lang="ja-JP" altLang="ja-JP" sz="3100" dirty="0" smtClean="0">
                <a:solidFill>
                  <a:schemeClr val="tx1"/>
                </a:solidFill>
                <a:latin typeface="AR P浪漫明朝体U" panose="020B0600010101010101" pitchFamily="50" charset="-128"/>
                <a:ea typeface="AR P浪漫明朝体U" panose="020B0600010101010101" pitchFamily="50" charset="-128"/>
              </a:rPr>
              <a:t>３）</a:t>
            </a:r>
            <a:r>
              <a:rPr lang="ja-JP" altLang="en-US" sz="3100" dirty="0" smtClean="0">
                <a:solidFill>
                  <a:schemeClr val="tx1"/>
                </a:solidFill>
                <a:latin typeface="AR P浪漫明朝体U" panose="020B0600010101010101" pitchFamily="50" charset="-128"/>
                <a:ea typeface="AR P浪漫明朝体U" panose="020B0600010101010101" pitchFamily="50" charset="-128"/>
              </a:rPr>
              <a:t>作業員等への事前</a:t>
            </a:r>
            <a:r>
              <a:rPr lang="ja-JP" altLang="ja-JP" sz="3100" dirty="0" smtClean="0">
                <a:solidFill>
                  <a:schemeClr val="tx1"/>
                </a:solidFill>
                <a:latin typeface="AR P浪漫明朝体U" panose="020B0600010101010101" pitchFamily="50" charset="-128"/>
                <a:ea typeface="AR P浪漫明朝体U" panose="020B0600010101010101" pitchFamily="50" charset="-128"/>
              </a:rPr>
              <a:t>教育</a:t>
            </a:r>
            <a:r>
              <a:rPr lang="ja-JP" altLang="en-US" sz="3100" dirty="0" smtClean="0">
                <a:solidFill>
                  <a:schemeClr val="tx1"/>
                </a:solidFill>
                <a:latin typeface="AR P浪漫明朝体U" panose="020B0600010101010101" pitchFamily="50" charset="-128"/>
                <a:ea typeface="AR P浪漫明朝体U" panose="020B0600010101010101" pitchFamily="50" charset="-128"/>
              </a:rPr>
              <a:t>（送り出し教育）の実施</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ja-JP" sz="2700" dirty="0">
                <a:solidFill>
                  <a:schemeClr val="tx1"/>
                </a:solidFill>
                <a:latin typeface="HG丸ｺﾞｼｯｸM-PRO" panose="020F0600000000000000" pitchFamily="50" charset="-128"/>
                <a:ea typeface="HG丸ｺﾞｼｯｸM-PRO" panose="020F0600000000000000" pitchFamily="50" charset="-128"/>
              </a:rPr>
              <a:t>　東洋建設では、新規入場時教育を有効かつ短時間で実施するため、事業者が従業員に教育すべき内容については当社工事入場前に</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実施</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して戴くこ</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と</a:t>
            </a:r>
            <a:r>
              <a:rPr lang="ja-JP" altLang="ja-JP" sz="2700" dirty="0">
                <a:solidFill>
                  <a:schemeClr val="tx1"/>
                </a:solidFill>
                <a:latin typeface="HG丸ｺﾞｼｯｸM-PRO" panose="020F0600000000000000" pitchFamily="50" charset="-128"/>
                <a:ea typeface="HG丸ｺﾞｼｯｸM-PRO" panose="020F0600000000000000" pitchFamily="50" charset="-128"/>
              </a:rPr>
              <a:t>を義務化していますので</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「送り出し教育資料」を参考に</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必ず</a:t>
            </a:r>
            <a:r>
              <a:rPr lang="ja-JP" altLang="ja-JP" sz="2700" dirty="0">
                <a:solidFill>
                  <a:schemeClr val="tx1"/>
                </a:solidFill>
                <a:latin typeface="HG丸ｺﾞｼｯｸM-PRO" panose="020F0600000000000000" pitchFamily="50" charset="-128"/>
                <a:ea typeface="HG丸ｺﾞｼｯｸM-PRO" panose="020F0600000000000000" pitchFamily="50" charset="-128"/>
              </a:rPr>
              <a:t>実施下さい。</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ja-JP" sz="2700" dirty="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ja-JP"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3100" dirty="0" smtClean="0">
                <a:solidFill>
                  <a:schemeClr val="tx1"/>
                </a:solidFill>
                <a:latin typeface="AR P浪漫明朝体U" panose="020B0600010101010101" pitchFamily="50" charset="-128"/>
                <a:ea typeface="AR P浪漫明朝体U" panose="020B0600010101010101" pitchFamily="50" charset="-128"/>
              </a:rPr>
              <a:t>（４</a:t>
            </a:r>
            <a:r>
              <a:rPr lang="ja-JP" altLang="ja-JP" sz="3100" dirty="0" smtClean="0">
                <a:solidFill>
                  <a:schemeClr val="tx1"/>
                </a:solidFill>
                <a:latin typeface="AR P浪漫明朝体U" panose="020B0600010101010101" pitchFamily="50" charset="-128"/>
                <a:ea typeface="AR P浪漫明朝体U" panose="020B0600010101010101" pitchFamily="50" charset="-128"/>
              </a:rPr>
              <a:t>）</a:t>
            </a:r>
            <a:r>
              <a:rPr lang="ja-JP" altLang="en-US" sz="3100" dirty="0" smtClean="0">
                <a:solidFill>
                  <a:schemeClr val="tx1"/>
                </a:solidFill>
                <a:latin typeface="AR P浪漫明朝体U" panose="020B0600010101010101" pitchFamily="50" charset="-128"/>
                <a:ea typeface="AR P浪漫明朝体U" panose="020B0600010101010101" pitchFamily="50" charset="-128"/>
              </a:rPr>
              <a:t>労働災害被災時の労災適用について</a:t>
            </a:r>
            <a:r>
              <a:rPr lang="en-US" altLang="ja-JP" sz="3100" dirty="0" smtClean="0">
                <a:solidFill>
                  <a:schemeClr val="tx1"/>
                </a:solidFill>
                <a:latin typeface="AR P浪漫明朝体U" panose="020B0600010101010101" pitchFamily="50" charset="-128"/>
                <a:ea typeface="AR P浪漫明朝体U" panose="020B0600010101010101" pitchFamily="50" charset="-128"/>
              </a:rPr>
              <a:t/>
            </a:r>
            <a:br>
              <a:rPr lang="en-US" altLang="ja-JP" sz="3100" dirty="0" smtClean="0">
                <a:solidFill>
                  <a:schemeClr val="tx1"/>
                </a:solidFill>
                <a:latin typeface="AR P浪漫明朝体U" panose="020B0600010101010101" pitchFamily="50" charset="-128"/>
                <a:ea typeface="AR P浪漫明朝体U" panose="020B0600010101010101" pitchFamily="50" charset="-128"/>
              </a:rPr>
            </a:br>
            <a:r>
              <a:rPr lang="ja-JP" altLang="en-US" sz="2400" dirty="0" smtClean="0">
                <a:solidFill>
                  <a:schemeClr val="tx1"/>
                </a:solidFill>
                <a:latin typeface="AR P浪漫明朝体U" panose="020B0600010101010101" pitchFamily="50" charset="-128"/>
                <a:ea typeface="AR P浪漫明朝体U" panose="020B0600010101010101" pitchFamily="50" charset="-128"/>
              </a:rPr>
              <a:t>　</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現場で不幸にもケガ等労働災害にあった場合は、労災保険が適用されることを事業者として再確認願います。</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労災請求について不明な点があれば元請職員に質問し、説明を受けてください。 </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また、作業員が労災請求に対して不安を感ずることが無いように説明してください。</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endParaRPr kumimoji="1" lang="ja-JP" altLang="en-US" dirty="0">
              <a:solidFill>
                <a:schemeClr val="tx1"/>
              </a:solidFill>
            </a:endParaRPr>
          </a:p>
        </p:txBody>
      </p:sp>
    </p:spTree>
    <p:extLst>
      <p:ext uri="{BB962C8B-B14F-4D97-AF65-F5344CB8AC3E}">
        <p14:creationId xmlns:p14="http://schemas.microsoft.com/office/powerpoint/2010/main" val="2507434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0527" y="1124744"/>
            <a:ext cx="8496944" cy="4785926"/>
          </a:xfrm>
          <a:prstGeom prst="rect">
            <a:avLst/>
          </a:prstGeom>
          <a:noFill/>
        </p:spPr>
        <p:txBody>
          <a:bodyPr wrap="square" rtlCol="0">
            <a:spAutoFit/>
          </a:bodyPr>
          <a:lstStyle/>
          <a:p>
            <a:r>
              <a:rPr lang="ja-JP" altLang="ja-JP" sz="3600" dirty="0">
                <a:solidFill>
                  <a:srgbClr val="0070C0"/>
                </a:solidFill>
                <a:latin typeface="AR P浪漫明朝体U" panose="020B0600010101010101" pitchFamily="50" charset="-128"/>
                <a:ea typeface="AR P浪漫明朝体U" panose="020B0600010101010101" pitchFamily="50" charset="-128"/>
              </a:rPr>
              <a:t>１．安全衛生関係</a:t>
            </a:r>
          </a:p>
          <a:p>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3200" b="1" dirty="0" smtClean="0">
                <a:solidFill>
                  <a:srgbClr val="0070C0"/>
                </a:solidFill>
                <a:latin typeface="AR P浪漫明朝体U" panose="020B0600010101010101" pitchFamily="50" charset="-128"/>
                <a:ea typeface="AR P浪漫明朝体U" panose="020B0600010101010101" pitchFamily="50" charset="-128"/>
              </a:rPr>
              <a:t>（１）</a:t>
            </a:r>
            <a:r>
              <a:rPr lang="ja-JP" altLang="ja-JP" sz="3200" b="1" dirty="0" smtClean="0">
                <a:solidFill>
                  <a:srgbClr val="0070C0"/>
                </a:solidFill>
                <a:latin typeface="AR P浪漫明朝体U" panose="020B0600010101010101" pitchFamily="50" charset="-128"/>
                <a:ea typeface="AR P浪漫明朝体U" panose="020B0600010101010101" pitchFamily="50" charset="-128"/>
              </a:rPr>
              <a:t>安全</a:t>
            </a:r>
            <a:r>
              <a:rPr lang="ja-JP" altLang="ja-JP" sz="3200" b="1" dirty="0">
                <a:solidFill>
                  <a:srgbClr val="0070C0"/>
                </a:solidFill>
                <a:latin typeface="AR P浪漫明朝体U" panose="020B0600010101010101" pitchFamily="50" charset="-128"/>
                <a:ea typeface="AR P浪漫明朝体U" panose="020B0600010101010101" pitchFamily="50" charset="-128"/>
              </a:rPr>
              <a:t>衛生法令等の遵守</a:t>
            </a:r>
          </a:p>
          <a:p>
            <a:r>
              <a:rPr lang="en-US" altLang="ja-JP" sz="2400" dirty="0" smtClean="0">
                <a:latin typeface="HG丸ｺﾞｼｯｸM-PRO" panose="020F0600000000000000" pitchFamily="50" charset="-128"/>
                <a:ea typeface="HG丸ｺﾞｼｯｸM-PRO" panose="020F0600000000000000" pitchFamily="50" charset="-128"/>
              </a:rPr>
              <a:t> </a:t>
            </a:r>
          </a:p>
          <a:p>
            <a:r>
              <a:rPr lang="ja-JP" altLang="en-US" sz="2700" dirty="0" smtClean="0">
                <a:latin typeface="HG丸ｺﾞｼｯｸM-PRO" panose="020F0600000000000000" pitchFamily="50" charset="-128"/>
                <a:ea typeface="HG丸ｺﾞｼｯｸM-PRO" panose="020F0600000000000000" pitchFamily="50" charset="-128"/>
              </a:rPr>
              <a:t>　</a:t>
            </a:r>
            <a:r>
              <a:rPr lang="ja-JP" altLang="ja-JP" sz="2700" dirty="0" smtClean="0">
                <a:latin typeface="HG丸ｺﾞｼｯｸM-PRO" panose="020F0600000000000000" pitchFamily="50" charset="-128"/>
                <a:ea typeface="HG丸ｺﾞｼｯｸM-PRO" panose="020F0600000000000000" pitchFamily="50" charset="-128"/>
              </a:rPr>
              <a:t>労働</a:t>
            </a:r>
            <a:r>
              <a:rPr lang="ja-JP" altLang="ja-JP" sz="2700" dirty="0">
                <a:latin typeface="HG丸ｺﾞｼｯｸM-PRO" panose="020F0600000000000000" pitchFamily="50" charset="-128"/>
                <a:ea typeface="HG丸ｺﾞｼｯｸM-PRO" panose="020F0600000000000000" pitchFamily="50" charset="-128"/>
              </a:rPr>
              <a:t>安全</a:t>
            </a:r>
            <a:r>
              <a:rPr lang="ja-JP" altLang="ja-JP" sz="2700" dirty="0" smtClean="0">
                <a:latin typeface="HG丸ｺﾞｼｯｸM-PRO" panose="020F0600000000000000" pitchFamily="50" charset="-128"/>
                <a:ea typeface="HG丸ｺﾞｼｯｸM-PRO" panose="020F0600000000000000" pitchFamily="50" charset="-128"/>
              </a:rPr>
              <a:t>衛生法を</a:t>
            </a:r>
            <a:r>
              <a:rPr lang="ja-JP" altLang="ja-JP" sz="2700" dirty="0">
                <a:latin typeface="HG丸ｺﾞｼｯｸM-PRO" panose="020F0600000000000000" pitchFamily="50" charset="-128"/>
                <a:ea typeface="HG丸ｺﾞｼｯｸM-PRO" panose="020F0600000000000000" pitchFamily="50" charset="-128"/>
              </a:rPr>
              <a:t>理解</a:t>
            </a:r>
            <a:r>
              <a:rPr lang="ja-JP" altLang="ja-JP" sz="2700" dirty="0" smtClean="0">
                <a:latin typeface="HG丸ｺﾞｼｯｸM-PRO" panose="020F0600000000000000" pitchFamily="50" charset="-128"/>
                <a:ea typeface="HG丸ｺﾞｼｯｸM-PRO" panose="020F0600000000000000" pitchFamily="50" charset="-128"/>
              </a:rPr>
              <a:t>し</a:t>
            </a:r>
            <a:r>
              <a:rPr lang="ja-JP" altLang="en-US" sz="2700" dirty="0" smtClean="0">
                <a:latin typeface="HG丸ｺﾞｼｯｸM-PRO" panose="020F0600000000000000" pitchFamily="50" charset="-128"/>
                <a:ea typeface="HG丸ｺﾞｼｯｸM-PRO" panose="020F0600000000000000" pitchFamily="50" charset="-128"/>
              </a:rPr>
              <a:t>、</a:t>
            </a:r>
            <a:r>
              <a:rPr lang="ja-JP" altLang="ja-JP" sz="2700" dirty="0" smtClean="0">
                <a:latin typeface="HG丸ｺﾞｼｯｸM-PRO" panose="020F0600000000000000" pitchFamily="50" charset="-128"/>
                <a:ea typeface="HG丸ｺﾞｼｯｸM-PRO" panose="020F0600000000000000" pitchFamily="50" charset="-128"/>
              </a:rPr>
              <a:t>事</a:t>
            </a:r>
            <a:r>
              <a:rPr lang="ja-JP" altLang="ja-JP" sz="2700" dirty="0">
                <a:latin typeface="HG丸ｺﾞｼｯｸM-PRO" panose="020F0600000000000000" pitchFamily="50" charset="-128"/>
                <a:ea typeface="HG丸ｺﾞｼｯｸM-PRO" panose="020F0600000000000000" pitchFamily="50" charset="-128"/>
              </a:rPr>
              <a:t>業者責任を履行下さい。</a:t>
            </a:r>
          </a:p>
          <a:p>
            <a:r>
              <a:rPr lang="en-US" altLang="ja-JP" sz="2700" dirty="0" smtClean="0">
                <a:latin typeface="HG丸ｺﾞｼｯｸM-PRO" panose="020F0600000000000000" pitchFamily="50" charset="-128"/>
                <a:ea typeface="HG丸ｺﾞｼｯｸM-PRO" panose="020F0600000000000000" pitchFamily="50" charset="-128"/>
              </a:rPr>
              <a:t> </a:t>
            </a:r>
          </a:p>
          <a:p>
            <a:r>
              <a:rPr lang="ja-JP" altLang="en-US" sz="2700" dirty="0" smtClean="0">
                <a:latin typeface="HG丸ｺﾞｼｯｸM-PRO" panose="020F0600000000000000" pitchFamily="50" charset="-128"/>
                <a:ea typeface="HG丸ｺﾞｼｯｸM-PRO" panose="020F0600000000000000" pitchFamily="50" charset="-128"/>
              </a:rPr>
              <a:t>　下</a:t>
            </a:r>
            <a:r>
              <a:rPr lang="ja-JP" altLang="ja-JP" sz="2700" dirty="0" smtClean="0">
                <a:latin typeface="HG丸ｺﾞｼｯｸM-PRO" panose="020F0600000000000000" pitchFamily="50" charset="-128"/>
                <a:ea typeface="HG丸ｺﾞｼｯｸM-PRO" panose="020F0600000000000000" pitchFamily="50" charset="-128"/>
              </a:rPr>
              <a:t>渡</a:t>
            </a:r>
            <a:r>
              <a:rPr lang="ja-JP" altLang="en-US" sz="2700" dirty="0" smtClean="0">
                <a:latin typeface="HG丸ｺﾞｼｯｸM-PRO" panose="020F0600000000000000" pitchFamily="50" charset="-128"/>
                <a:ea typeface="HG丸ｺﾞｼｯｸM-PRO" panose="020F0600000000000000" pitchFamily="50" charset="-128"/>
              </a:rPr>
              <a:t>し</a:t>
            </a:r>
            <a:r>
              <a:rPr lang="ja-JP" altLang="ja-JP" sz="2700" dirty="0" smtClean="0">
                <a:latin typeface="HG丸ｺﾞｼｯｸM-PRO" panose="020F0600000000000000" pitchFamily="50" charset="-128"/>
                <a:ea typeface="HG丸ｺﾞｼｯｸM-PRO" panose="020F0600000000000000" pitchFamily="50" charset="-128"/>
              </a:rPr>
              <a:t>を</a:t>
            </a:r>
            <a:r>
              <a:rPr lang="ja-JP" altLang="ja-JP" sz="2700" dirty="0">
                <a:latin typeface="HG丸ｺﾞｼｯｸM-PRO" panose="020F0600000000000000" pitchFamily="50" charset="-128"/>
                <a:ea typeface="HG丸ｺﾞｼｯｸM-PRO" panose="020F0600000000000000" pitchFamily="50" charset="-128"/>
              </a:rPr>
              <a:t>行う場合には責任を持って下請け業者</a:t>
            </a:r>
            <a:r>
              <a:rPr lang="ja-JP" altLang="ja-JP" sz="2700" dirty="0" smtClean="0">
                <a:latin typeface="HG丸ｺﾞｼｯｸM-PRO" panose="020F0600000000000000" pitchFamily="50" charset="-128"/>
                <a:ea typeface="HG丸ｺﾞｼｯｸM-PRO" panose="020F0600000000000000" pitchFamily="50" charset="-128"/>
              </a:rPr>
              <a:t>に</a:t>
            </a:r>
            <a:endParaRPr lang="en-US" altLang="ja-JP" sz="2700" dirty="0" smtClean="0">
              <a:latin typeface="HG丸ｺﾞｼｯｸM-PRO" panose="020F0600000000000000" pitchFamily="50" charset="-128"/>
              <a:ea typeface="HG丸ｺﾞｼｯｸM-PRO" panose="020F0600000000000000" pitchFamily="50" charset="-128"/>
            </a:endParaRPr>
          </a:p>
          <a:p>
            <a:r>
              <a:rPr lang="ja-JP" altLang="ja-JP" sz="2700" dirty="0" smtClean="0">
                <a:latin typeface="HG丸ｺﾞｼｯｸM-PRO" panose="020F0600000000000000" pitchFamily="50" charset="-128"/>
                <a:ea typeface="HG丸ｺﾞｼｯｸM-PRO" panose="020F0600000000000000" pitchFamily="50" charset="-128"/>
              </a:rPr>
              <a:t>事</a:t>
            </a:r>
            <a:r>
              <a:rPr lang="ja-JP" altLang="ja-JP" sz="2700" dirty="0">
                <a:latin typeface="HG丸ｺﾞｼｯｸM-PRO" panose="020F0600000000000000" pitchFamily="50" charset="-128"/>
                <a:ea typeface="HG丸ｺﾞｼｯｸM-PRO" panose="020F0600000000000000" pitchFamily="50" charset="-128"/>
              </a:rPr>
              <a:t>業者責任を履行させて下さい</a:t>
            </a:r>
            <a:r>
              <a:rPr lang="ja-JP" altLang="ja-JP" sz="2700" dirty="0" smtClean="0">
                <a:latin typeface="HG丸ｺﾞｼｯｸM-PRO" panose="020F0600000000000000" pitchFamily="50" charset="-128"/>
                <a:ea typeface="HG丸ｺﾞｼｯｸM-PRO" panose="020F0600000000000000" pitchFamily="50" charset="-128"/>
              </a:rPr>
              <a:t>。</a:t>
            </a:r>
            <a:endParaRPr lang="en-US" altLang="ja-JP" sz="2700" dirty="0" smtClean="0">
              <a:latin typeface="HG丸ｺﾞｼｯｸM-PRO" panose="020F0600000000000000" pitchFamily="50" charset="-128"/>
              <a:ea typeface="HG丸ｺﾞｼｯｸM-PRO" panose="020F0600000000000000" pitchFamily="50" charset="-128"/>
            </a:endParaRPr>
          </a:p>
          <a:p>
            <a:r>
              <a:rPr lang="en-US" altLang="ja-JP" sz="2700" dirty="0">
                <a:latin typeface="HG丸ｺﾞｼｯｸM-PRO" panose="020F0600000000000000" pitchFamily="50" charset="-128"/>
                <a:ea typeface="HG丸ｺﾞｼｯｸM-PRO" panose="020F0600000000000000" pitchFamily="50" charset="-128"/>
              </a:rPr>
              <a:t> </a:t>
            </a:r>
            <a:r>
              <a:rPr lang="en-US" altLang="ja-JP" sz="2700" dirty="0" smtClean="0">
                <a:latin typeface="HG丸ｺﾞｼｯｸM-PRO" panose="020F0600000000000000" pitchFamily="50" charset="-128"/>
                <a:ea typeface="HG丸ｺﾞｼｯｸM-PRO" panose="020F0600000000000000" pitchFamily="50" charset="-128"/>
              </a:rPr>
              <a:t>  </a:t>
            </a:r>
            <a:r>
              <a:rPr lang="ja-JP" altLang="ja-JP" sz="2700" dirty="0" smtClean="0">
                <a:latin typeface="HG丸ｺﾞｼｯｸM-PRO" panose="020F0600000000000000" pitchFamily="50" charset="-128"/>
                <a:ea typeface="HG丸ｺﾞｼｯｸM-PRO" panose="020F0600000000000000" pitchFamily="50" charset="-128"/>
              </a:rPr>
              <a:t>また</a:t>
            </a:r>
            <a:r>
              <a:rPr lang="ja-JP" altLang="ja-JP" sz="2700" dirty="0">
                <a:latin typeface="HG丸ｺﾞｼｯｸM-PRO" panose="020F0600000000000000" pitchFamily="50" charset="-128"/>
                <a:ea typeface="HG丸ｺﾞｼｯｸM-PRO" panose="020F0600000000000000" pitchFamily="50" charset="-128"/>
              </a:rPr>
              <a:t>、二次以下の会社が事業者責任を履行出来ない場合は、貴社が代行して実施下さい。</a:t>
            </a:r>
          </a:p>
          <a:p>
            <a:endParaRPr lang="en-US" altLang="ja-JP" sz="27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72779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図 61"/>
          <p:cNvPicPr>
            <a:picLocks noChangeAspect="1"/>
          </p:cNvPicPr>
          <p:nvPr/>
        </p:nvPicPr>
        <p:blipFill rotWithShape="1">
          <a:blip r:embed="rId2" cstate="print">
            <a:extLst>
              <a:ext uri="{28A0092B-C50C-407E-A947-70E740481C1C}">
                <a14:useLocalDpi xmlns:a14="http://schemas.microsoft.com/office/drawing/2010/main" val="0"/>
              </a:ext>
            </a:extLst>
          </a:blip>
          <a:srcRect l="22236" r="20072" b="54487"/>
          <a:stretch/>
        </p:blipFill>
        <p:spPr>
          <a:xfrm>
            <a:off x="5796136" y="4725144"/>
            <a:ext cx="1224136" cy="688077"/>
          </a:xfrm>
          <a:prstGeom prst="rect">
            <a:avLst/>
          </a:prstGeom>
        </p:spPr>
      </p:pic>
      <p:pic>
        <p:nvPicPr>
          <p:cNvPr id="67" name="図 66"/>
          <p:cNvPicPr>
            <a:picLocks noChangeAspect="1"/>
          </p:cNvPicPr>
          <p:nvPr/>
        </p:nvPicPr>
        <p:blipFill rotWithShape="1">
          <a:blip r:embed="rId3" cstate="print">
            <a:extLst>
              <a:ext uri="{28A0092B-C50C-407E-A947-70E740481C1C}">
                <a14:useLocalDpi xmlns:a14="http://schemas.microsoft.com/office/drawing/2010/main" val="0"/>
              </a:ext>
            </a:extLst>
          </a:blip>
          <a:srcRect l="18552" r="13574"/>
          <a:stretch/>
        </p:blipFill>
        <p:spPr>
          <a:xfrm>
            <a:off x="2627784" y="1934250"/>
            <a:ext cx="1440160" cy="1511818"/>
          </a:xfrm>
          <a:prstGeom prst="rect">
            <a:avLst/>
          </a:prstGeom>
        </p:spPr>
      </p:pic>
      <p:pic>
        <p:nvPicPr>
          <p:cNvPr id="68" name="図 67"/>
          <p:cNvPicPr>
            <a:picLocks noChangeAspect="1"/>
          </p:cNvPicPr>
          <p:nvPr/>
        </p:nvPicPr>
        <p:blipFill rotWithShape="1">
          <a:blip r:embed="rId3" cstate="print">
            <a:extLst>
              <a:ext uri="{28A0092B-C50C-407E-A947-70E740481C1C}">
                <a14:useLocalDpi xmlns:a14="http://schemas.microsoft.com/office/drawing/2010/main" val="0"/>
              </a:ext>
            </a:extLst>
          </a:blip>
          <a:srcRect l="18463"/>
          <a:stretch/>
        </p:blipFill>
        <p:spPr>
          <a:xfrm>
            <a:off x="4085362" y="1955878"/>
            <a:ext cx="1730080" cy="1511818"/>
          </a:xfrm>
          <a:prstGeom prst="rect">
            <a:avLst/>
          </a:prstGeom>
        </p:spPr>
      </p:pic>
      <p:pic>
        <p:nvPicPr>
          <p:cNvPr id="66" name="図 65"/>
          <p:cNvPicPr>
            <a:picLocks noChangeAspect="1"/>
          </p:cNvPicPr>
          <p:nvPr/>
        </p:nvPicPr>
        <p:blipFill rotWithShape="1">
          <a:blip r:embed="rId3" cstate="print">
            <a:extLst>
              <a:ext uri="{28A0092B-C50C-407E-A947-70E740481C1C}">
                <a14:useLocalDpi xmlns:a14="http://schemas.microsoft.com/office/drawing/2010/main" val="0"/>
              </a:ext>
            </a:extLst>
          </a:blip>
          <a:srcRect r="13574"/>
          <a:stretch/>
        </p:blipFill>
        <p:spPr>
          <a:xfrm>
            <a:off x="721966" y="1946449"/>
            <a:ext cx="1833810" cy="1511818"/>
          </a:xfrm>
          <a:prstGeom prst="rect">
            <a:avLst/>
          </a:prstGeom>
        </p:spPr>
      </p:pic>
      <p:sp>
        <p:nvSpPr>
          <p:cNvPr id="4" name="正方形/長方形 3"/>
          <p:cNvSpPr/>
          <p:nvPr/>
        </p:nvSpPr>
        <p:spPr>
          <a:xfrm>
            <a:off x="179512" y="548680"/>
            <a:ext cx="5128327" cy="584775"/>
          </a:xfrm>
          <a:prstGeom prst="rect">
            <a:avLst/>
          </a:prstGeom>
          <a:solidFill>
            <a:srgbClr val="00B050"/>
          </a:solidFill>
        </p:spPr>
        <p:txBody>
          <a:bodyPr wrap="none">
            <a:spAutoFit/>
          </a:bodyPr>
          <a:lstStyle/>
          <a:p>
            <a:r>
              <a:rPr lang="ja-JP" altLang="ja-JP" sz="3200" b="1" dirty="0">
                <a:solidFill>
                  <a:schemeClr val="bg1"/>
                </a:solidFill>
              </a:rPr>
              <a:t>労働安全衛生法の主な内容</a:t>
            </a:r>
            <a:endParaRPr lang="ja-JP" altLang="en-US" sz="3200" dirty="0">
              <a:solidFill>
                <a:schemeClr val="bg1"/>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7" name="Rectangle 3"/>
          <p:cNvSpPr>
            <a:spLocks noChangeArrowheads="1"/>
          </p:cNvSpPr>
          <p:nvPr/>
        </p:nvSpPr>
        <p:spPr bwMode="auto">
          <a:xfrm>
            <a:off x="561661" y="1124744"/>
            <a:ext cx="8136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ＭＳ Ｐゴシック" pitchFamily="50" charset="-128"/>
              </a:rPr>
              <a:t>１）</a:t>
            </a:r>
            <a:r>
              <a:rPr kumimoji="1" lang="ja-JP" altLang="ja-JP" sz="2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ＭＳ Ｐゴシック" pitchFamily="50" charset="-128"/>
              </a:rPr>
              <a:t>作業員の安全確保は事業者が行う</a:t>
            </a:r>
            <a:r>
              <a:rPr kumimoji="1" lang="ja-JP" altLang="en-US" sz="2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ＭＳ Ｐゴシック" pitchFamily="50" charset="-128"/>
              </a:rPr>
              <a:t>。</a:t>
            </a:r>
            <a:r>
              <a:rPr kumimoji="1" lang="ja-JP" altLang="ja-JP" sz="2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ＭＳ Ｐゴシック" pitchFamily="50" charset="-128"/>
              </a:rPr>
              <a:t>（元請ではない）</a:t>
            </a:r>
          </a:p>
        </p:txBody>
      </p:sp>
      <p:sp>
        <p:nvSpPr>
          <p:cNvPr id="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9" name="Rectangle 8"/>
          <p:cNvSpPr>
            <a:spLocks noChangeArrowheads="1"/>
          </p:cNvSpPr>
          <p:nvPr/>
        </p:nvSpPr>
        <p:spPr bwMode="auto">
          <a:xfrm>
            <a:off x="492683" y="4138950"/>
            <a:ext cx="69847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２）</a:t>
            </a:r>
            <a:r>
              <a:rPr kumimoji="1" lang="ja-JP" altLang="ja-JP" sz="2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事業者責任の実施者は「職長」です</a:t>
            </a:r>
            <a:r>
              <a:rPr kumimoji="1" lang="ja-JP" altLang="en-US" sz="2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a:t>
            </a:r>
            <a:endParaRPr kumimoji="1" lang="ja-JP" altLang="ja-JP" sz="2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ＭＳ Ｐゴシック" pitchFamily="50" charset="-128"/>
            </a:endParaRPr>
          </a:p>
        </p:txBody>
      </p:sp>
      <p:pic>
        <p:nvPicPr>
          <p:cNvPr id="2" name="図 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48459" r="47381"/>
          <a:stretch/>
        </p:blipFill>
        <p:spPr>
          <a:xfrm>
            <a:off x="5736195" y="2475731"/>
            <a:ext cx="1730675" cy="1584311"/>
          </a:xfrm>
          <a:prstGeom prst="rect">
            <a:avLst/>
          </a:prstGeom>
        </p:spPr>
      </p:pic>
      <p:pic>
        <p:nvPicPr>
          <p:cNvPr id="3" name="図 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8047" y="2970734"/>
            <a:ext cx="1345682" cy="1163833"/>
          </a:xfrm>
          <a:prstGeom prst="rect">
            <a:avLst/>
          </a:prstGeom>
        </p:spPr>
      </p:pic>
      <p:grpSp>
        <p:nvGrpSpPr>
          <p:cNvPr id="19" name="グループ化 18"/>
          <p:cNvGrpSpPr/>
          <p:nvPr/>
        </p:nvGrpSpPr>
        <p:grpSpPr>
          <a:xfrm>
            <a:off x="1240523" y="5456169"/>
            <a:ext cx="1675293" cy="1256470"/>
            <a:chOff x="122046" y="5201043"/>
            <a:chExt cx="1675293" cy="1256470"/>
          </a:xfrm>
        </p:grpSpPr>
        <p:pic>
          <p:nvPicPr>
            <p:cNvPr id="6" name="図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046" y="5201043"/>
              <a:ext cx="1675293" cy="1256470"/>
            </a:xfrm>
            <a:prstGeom prst="rect">
              <a:avLst/>
            </a:prstGeom>
          </p:spPr>
        </p:pic>
        <p:sp>
          <p:nvSpPr>
            <p:cNvPr id="14" name="テキスト ボックス 13"/>
            <p:cNvSpPr txBox="1"/>
            <p:nvPr/>
          </p:nvSpPr>
          <p:spPr>
            <a:xfrm rot="20385187">
              <a:off x="586184" y="5544923"/>
              <a:ext cx="461665" cy="768074"/>
            </a:xfrm>
            <a:prstGeom prst="rect">
              <a:avLst/>
            </a:prstGeom>
            <a:noFill/>
          </p:spPr>
          <p:txBody>
            <a:bodyPr vert="eaVert" wrap="square" rtlCol="0">
              <a:spAutoFit/>
            </a:bodyPr>
            <a:lstStyle/>
            <a:p>
              <a:r>
                <a:rPr kumimoji="1" lang="ja-JP" altLang="en-US" dirty="0" smtClean="0"/>
                <a:t>送検</a:t>
              </a:r>
              <a:endParaRPr kumimoji="1" lang="ja-JP" altLang="en-US" dirty="0"/>
            </a:p>
          </p:txBody>
        </p:sp>
      </p:grpSp>
      <p:sp>
        <p:nvSpPr>
          <p:cNvPr id="15" name="テキスト ボックス 14"/>
          <p:cNvSpPr txBox="1"/>
          <p:nvPr/>
        </p:nvSpPr>
        <p:spPr>
          <a:xfrm>
            <a:off x="7236296" y="2200185"/>
            <a:ext cx="1080120" cy="430887"/>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rPr>
              <a:t>私たちが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事業者です</a:t>
            </a:r>
            <a:endParaRPr kumimoji="1" lang="ja-JP" altLang="en-US" sz="1100" dirty="0">
              <a:latin typeface="Meiryo UI" panose="020B0604030504040204" pitchFamily="50" charset="-128"/>
              <a:ea typeface="Meiryo UI" panose="020B0604030504040204" pitchFamily="50" charset="-128"/>
            </a:endParaRPr>
          </a:p>
        </p:txBody>
      </p:sp>
      <p:sp>
        <p:nvSpPr>
          <p:cNvPr id="16" name="円形吹き出し 15"/>
          <p:cNvSpPr/>
          <p:nvPr/>
        </p:nvSpPr>
        <p:spPr>
          <a:xfrm>
            <a:off x="7236296" y="2096442"/>
            <a:ext cx="1152128" cy="669528"/>
          </a:xfrm>
          <a:prstGeom prst="wedgeEllipseCallout">
            <a:avLst>
              <a:gd name="adj1" fmla="val -45021"/>
              <a:gd name="adj2" fmla="val 7550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形吹き出し 16"/>
          <p:cNvSpPr/>
          <p:nvPr/>
        </p:nvSpPr>
        <p:spPr>
          <a:xfrm>
            <a:off x="7236296" y="2095684"/>
            <a:ext cx="1152128" cy="669528"/>
          </a:xfrm>
          <a:prstGeom prst="wedgeEllipseCallout">
            <a:avLst>
              <a:gd name="adj1" fmla="val 15448"/>
              <a:gd name="adj2" fmla="val 8461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1619672" y="4658853"/>
            <a:ext cx="1080120" cy="769441"/>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工事現場</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責任者</a:t>
            </a:r>
            <a:r>
              <a:rPr kumimoji="1" lang="ja-JP" altLang="en-US" sz="1100" dirty="0" smtClean="0">
                <a:latin typeface="Meiryo UI" panose="020B0604030504040204" pitchFamily="50" charset="-128"/>
                <a:ea typeface="Meiryo UI" panose="020B0604030504040204" pitchFamily="50" charset="-128"/>
              </a:rPr>
              <a:t>は</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行為者である</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職長です！</a:t>
            </a:r>
            <a:endParaRPr kumimoji="1" lang="ja-JP" altLang="en-US" sz="1100" dirty="0">
              <a:latin typeface="Meiryo UI" panose="020B0604030504040204" pitchFamily="50" charset="-128"/>
              <a:ea typeface="Meiryo UI" panose="020B0604030504040204" pitchFamily="50" charset="-128"/>
            </a:endParaRPr>
          </a:p>
        </p:txBody>
      </p:sp>
      <p:grpSp>
        <p:nvGrpSpPr>
          <p:cNvPr id="23" name="グループ化 22"/>
          <p:cNvGrpSpPr/>
          <p:nvPr/>
        </p:nvGrpSpPr>
        <p:grpSpPr>
          <a:xfrm>
            <a:off x="4560952" y="6299543"/>
            <a:ext cx="2088232" cy="464015"/>
            <a:chOff x="5796136" y="6184086"/>
            <a:chExt cx="2088232" cy="464015"/>
          </a:xfrm>
        </p:grpSpPr>
        <p:sp>
          <p:nvSpPr>
            <p:cNvPr id="21" name="正方形/長方形 20"/>
            <p:cNvSpPr/>
            <p:nvPr/>
          </p:nvSpPr>
          <p:spPr>
            <a:xfrm>
              <a:off x="5796136" y="6184086"/>
              <a:ext cx="2088232" cy="464015"/>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6065494" y="6258798"/>
              <a:ext cx="1616157" cy="338554"/>
            </a:xfrm>
            <a:prstGeom prst="rect">
              <a:avLst/>
            </a:prstGeom>
            <a:noFill/>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rPr>
                <a:t>工 事 現 場</a:t>
              </a:r>
              <a:endParaRPr lang="en-US" altLang="ja-JP" sz="1600" dirty="0" smtClean="0">
                <a:latin typeface="Meiryo UI" panose="020B0604030504040204" pitchFamily="50" charset="-128"/>
                <a:ea typeface="Meiryo UI" panose="020B0604030504040204" pitchFamily="50" charset="-128"/>
              </a:endParaRPr>
            </a:p>
          </p:txBody>
        </p:sp>
      </p:grpSp>
      <p:grpSp>
        <p:nvGrpSpPr>
          <p:cNvPr id="25" name="グループ化 24"/>
          <p:cNvGrpSpPr/>
          <p:nvPr/>
        </p:nvGrpSpPr>
        <p:grpSpPr>
          <a:xfrm>
            <a:off x="4909344" y="5805264"/>
            <a:ext cx="1174824" cy="456689"/>
            <a:chOff x="6542343" y="5589240"/>
            <a:chExt cx="1174824" cy="456689"/>
          </a:xfrm>
        </p:grpSpPr>
        <p:sp>
          <p:nvSpPr>
            <p:cNvPr id="20" name="テキスト ボックス 19"/>
            <p:cNvSpPr txBox="1"/>
            <p:nvPr/>
          </p:nvSpPr>
          <p:spPr>
            <a:xfrm>
              <a:off x="6601532" y="5600474"/>
              <a:ext cx="1080120"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危険</a:t>
              </a:r>
              <a:r>
                <a:rPr lang="ja-JP" altLang="en-US" sz="1100" dirty="0" smtClean="0">
                  <a:latin typeface="Meiryo UI" panose="020B0604030504040204" pitchFamily="50" charset="-128"/>
                  <a:ea typeface="Meiryo UI" panose="020B0604030504040204" pitchFamily="50" charset="-128"/>
                </a:rPr>
                <a:t>防止措置の実行</a:t>
              </a:r>
              <a:endParaRPr lang="en-US" altLang="ja-JP" sz="1100" dirty="0" smtClean="0">
                <a:latin typeface="Meiryo UI" panose="020B0604030504040204" pitchFamily="50" charset="-128"/>
                <a:ea typeface="Meiryo UI" panose="020B0604030504040204" pitchFamily="50" charset="-128"/>
              </a:endParaRPr>
            </a:p>
          </p:txBody>
        </p:sp>
        <p:sp>
          <p:nvSpPr>
            <p:cNvPr id="24" name="角丸四角形 23"/>
            <p:cNvSpPr/>
            <p:nvPr/>
          </p:nvSpPr>
          <p:spPr>
            <a:xfrm>
              <a:off x="6542343" y="5589240"/>
              <a:ext cx="1174824" cy="456689"/>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角丸四角形 25"/>
          <p:cNvSpPr/>
          <p:nvPr/>
        </p:nvSpPr>
        <p:spPr>
          <a:xfrm>
            <a:off x="5901786" y="5445712"/>
            <a:ext cx="1008112" cy="226969"/>
          </a:xfrm>
          <a:prstGeom prst="round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5918741" y="5435790"/>
            <a:ext cx="936104" cy="261610"/>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rPr>
              <a:t>事業者責任</a:t>
            </a:r>
            <a:endParaRPr kumimoji="1" lang="ja-JP" altLang="en-US" sz="1100" dirty="0">
              <a:latin typeface="Meiryo UI" panose="020B0604030504040204" pitchFamily="50" charset="-128"/>
              <a:ea typeface="Meiryo UI" panose="020B0604030504040204" pitchFamily="50" charset="-128"/>
            </a:endParaRPr>
          </a:p>
        </p:txBody>
      </p:sp>
      <p:sp>
        <p:nvSpPr>
          <p:cNvPr id="29" name="左矢印 28"/>
          <p:cNvSpPr/>
          <p:nvPr/>
        </p:nvSpPr>
        <p:spPr>
          <a:xfrm rot="21082509">
            <a:off x="4006893" y="4899377"/>
            <a:ext cx="1840387" cy="583333"/>
          </a:xfrm>
          <a:prstGeom prst="leftArrow">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左矢印 30"/>
          <p:cNvSpPr/>
          <p:nvPr/>
        </p:nvSpPr>
        <p:spPr>
          <a:xfrm rot="11537169">
            <a:off x="3874508" y="5601084"/>
            <a:ext cx="1013527" cy="583333"/>
          </a:xfrm>
          <a:prstGeom prst="leftArrow">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p:cNvSpPr txBox="1"/>
          <p:nvPr/>
        </p:nvSpPr>
        <p:spPr>
          <a:xfrm rot="714476">
            <a:off x="3830896" y="5693460"/>
            <a:ext cx="936104" cy="338554"/>
          </a:xfrm>
          <a:prstGeom prst="rect">
            <a:avLst/>
          </a:prstGeom>
          <a:noFill/>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rPr>
              <a:t>行 為 者</a:t>
            </a:r>
            <a:endParaRPr kumimoji="1" lang="ja-JP" altLang="en-US" sz="16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rot="21115864">
            <a:off x="4624881" y="5005190"/>
            <a:ext cx="936104" cy="338554"/>
          </a:xfrm>
          <a:prstGeom prst="rect">
            <a:avLst/>
          </a:prstGeom>
          <a:noFill/>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rPr>
              <a:t>代　　行</a:t>
            </a:r>
            <a:endParaRPr kumimoji="1" lang="ja-JP" altLang="en-US" sz="1600" dirty="0">
              <a:latin typeface="Meiryo UI" panose="020B0604030504040204" pitchFamily="50" charset="-128"/>
              <a:ea typeface="Meiryo UI" panose="020B0604030504040204" pitchFamily="50" charset="-128"/>
            </a:endParaRPr>
          </a:p>
        </p:txBody>
      </p:sp>
      <p:sp>
        <p:nvSpPr>
          <p:cNvPr id="34" name="角丸四角形吹き出し 33"/>
          <p:cNvSpPr/>
          <p:nvPr/>
        </p:nvSpPr>
        <p:spPr>
          <a:xfrm>
            <a:off x="2893752" y="4607046"/>
            <a:ext cx="1079807" cy="583997"/>
          </a:xfrm>
          <a:prstGeom prst="wedgeRoundRectCallout">
            <a:avLst>
              <a:gd name="adj1" fmla="val -16801"/>
              <a:gd name="adj2" fmla="val 9195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http://172.31.4.21/content/kakubumon/doboku/genba-powerup-item/html/natsumi_illustration/21/21-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49422"/>
          <a:stretch/>
        </p:blipFill>
        <p:spPr bwMode="auto">
          <a:xfrm>
            <a:off x="2893752" y="5263893"/>
            <a:ext cx="1011329" cy="1499665"/>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2828457" y="4582869"/>
            <a:ext cx="1237393"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責任</a:t>
            </a:r>
            <a:endParaRPr lang="en-US" altLang="ja-JP" dirty="0" smtClean="0">
              <a:latin typeface="Meiryo UI" panose="020B0604030504040204" pitchFamily="50" charset="-128"/>
              <a:ea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rPr>
              <a:t>重大だ</a:t>
            </a:r>
            <a:r>
              <a:rPr lang="en-US" altLang="ja-JP"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187624" y="1628800"/>
            <a:ext cx="5829260" cy="338554"/>
          </a:xfrm>
          <a:prstGeom prst="rect">
            <a:avLst/>
          </a:prstGeom>
          <a:solidFill>
            <a:schemeClr val="accent2">
              <a:lumMod val="20000"/>
              <a:lumOff val="80000"/>
            </a:schemeClr>
          </a:solidFill>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rPr>
              <a:t>作業員の安全管理は、それぞれの事業者が自ら行うのが基本です。</a:t>
            </a:r>
            <a:endParaRPr lang="en-US" altLang="ja-JP" sz="1600" dirty="0" smtClean="0">
              <a:latin typeface="Meiryo UI" panose="020B0604030504040204" pitchFamily="50" charset="-128"/>
              <a:ea typeface="Meiryo UI" panose="020B0604030504040204" pitchFamily="50" charset="-128"/>
            </a:endParaRPr>
          </a:p>
        </p:txBody>
      </p:sp>
      <p:pic>
        <p:nvPicPr>
          <p:cNvPr id="1028" name="Picture 4" descr="http://172.31.4.21/content/kakubumon/doboku/genba-powerup-item/html/natsumi_illustration/00/00-1.png"/>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55618"/>
          <a:stretch/>
        </p:blipFill>
        <p:spPr bwMode="auto">
          <a:xfrm>
            <a:off x="2717210" y="3409246"/>
            <a:ext cx="426072"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72.31.4.21/content/kakubumon/doboku/genba-powerup-item/html/natsumi_illustration/00/00-2.png"/>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50000"/>
          <a:stretch/>
        </p:blipFill>
        <p:spPr bwMode="auto">
          <a:xfrm>
            <a:off x="4222751" y="3415604"/>
            <a:ext cx="48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172.31.4.21/content/kakubumon/doboku/genba-powerup-item/html/natsumi_illustration/21/21-1.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9285"/>
          <a:stretch/>
        </p:blipFill>
        <p:spPr bwMode="auto">
          <a:xfrm>
            <a:off x="1187624" y="3429000"/>
            <a:ext cx="48686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172.31.4.21/content/kakubumon/doboku/genba-powerup-item/html/natsumi_illustration/23/23-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09060" y="3060251"/>
            <a:ext cx="945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http://172.31.4.21/content/kakubumon/doboku/genba-powerup-item/html/natsumi_illustration/21/21-1.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9285"/>
          <a:stretch/>
        </p:blipFill>
        <p:spPr bwMode="auto">
          <a:xfrm>
            <a:off x="1492851" y="3429000"/>
            <a:ext cx="486861" cy="72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http://172.31.4.21/content/kakubumon/doboku/genba-powerup-item/html/natsumi_illustration/00/00-2.png"/>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50000"/>
          <a:stretch/>
        </p:blipFill>
        <p:spPr bwMode="auto">
          <a:xfrm>
            <a:off x="4510487" y="3412990"/>
            <a:ext cx="48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172.31.4.21/content/kakubumon/doboku/genba-powerup-item/html/natsumi_illustration/00/00-1.png"/>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55618"/>
          <a:stretch/>
        </p:blipFill>
        <p:spPr bwMode="auto">
          <a:xfrm>
            <a:off x="3022263" y="3414433"/>
            <a:ext cx="426072" cy="720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http://172.31.4.21/content/kakubumon/doboku/genba-powerup-item/html/natsumi_illustration/23/23-1.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3801"/>
          <a:stretch/>
        </p:blipFill>
        <p:spPr bwMode="auto">
          <a:xfrm>
            <a:off x="1835696" y="3068960"/>
            <a:ext cx="72008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http://172.31.4.21/content/kakubumon/doboku/genba-powerup-item/html/natsumi_illustration/23/23-1.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784"/>
          <a:stretch/>
        </p:blipFill>
        <p:spPr bwMode="auto">
          <a:xfrm>
            <a:off x="3347863" y="3052142"/>
            <a:ext cx="710797" cy="1260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グループ化 38"/>
          <p:cNvGrpSpPr/>
          <p:nvPr/>
        </p:nvGrpSpPr>
        <p:grpSpPr>
          <a:xfrm>
            <a:off x="1284812" y="2782310"/>
            <a:ext cx="1046231" cy="502674"/>
            <a:chOff x="1365529" y="2765212"/>
            <a:chExt cx="1046231" cy="502674"/>
          </a:xfrm>
        </p:grpSpPr>
        <p:sp>
          <p:nvSpPr>
            <p:cNvPr id="35" name="円/楕円 34"/>
            <p:cNvSpPr/>
            <p:nvPr/>
          </p:nvSpPr>
          <p:spPr>
            <a:xfrm>
              <a:off x="1376241" y="2765212"/>
              <a:ext cx="1035519" cy="502674"/>
            </a:xfrm>
            <a:prstGeom prst="ellipse">
              <a:avLst/>
            </a:prstGeom>
            <a:solidFill>
              <a:srgbClr val="92D050">
                <a:alpha val="3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p:cNvSpPr txBox="1"/>
            <p:nvPr/>
          </p:nvSpPr>
          <p:spPr>
            <a:xfrm>
              <a:off x="1365529" y="2848295"/>
              <a:ext cx="1046231"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安全管理</a:t>
              </a:r>
              <a:endParaRPr kumimoji="1" lang="ja-JP" altLang="en-US" sz="1600" dirty="0">
                <a:latin typeface="Meiryo UI" panose="020B0604030504040204" pitchFamily="50" charset="-128"/>
                <a:ea typeface="Meiryo UI" panose="020B0604030504040204" pitchFamily="50" charset="-128"/>
              </a:endParaRPr>
            </a:p>
          </p:txBody>
        </p:sp>
      </p:grpSp>
      <p:grpSp>
        <p:nvGrpSpPr>
          <p:cNvPr id="51" name="グループ化 50"/>
          <p:cNvGrpSpPr/>
          <p:nvPr/>
        </p:nvGrpSpPr>
        <p:grpSpPr>
          <a:xfrm>
            <a:off x="2771800" y="2769883"/>
            <a:ext cx="1046231" cy="502674"/>
            <a:chOff x="1365529" y="2765212"/>
            <a:chExt cx="1046231" cy="502674"/>
          </a:xfrm>
        </p:grpSpPr>
        <p:sp>
          <p:nvSpPr>
            <p:cNvPr id="52" name="円/楕円 51"/>
            <p:cNvSpPr/>
            <p:nvPr/>
          </p:nvSpPr>
          <p:spPr>
            <a:xfrm>
              <a:off x="1376241" y="2765212"/>
              <a:ext cx="1035519" cy="502674"/>
            </a:xfrm>
            <a:prstGeom prst="ellipse">
              <a:avLst/>
            </a:prstGeom>
            <a:solidFill>
              <a:srgbClr val="92D050">
                <a:alpha val="3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p:cNvSpPr txBox="1"/>
            <p:nvPr/>
          </p:nvSpPr>
          <p:spPr>
            <a:xfrm>
              <a:off x="1365529" y="2848295"/>
              <a:ext cx="1046231"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安全管理</a:t>
              </a:r>
              <a:endParaRPr kumimoji="1" lang="ja-JP" altLang="en-US" sz="1600" dirty="0">
                <a:latin typeface="Meiryo UI" panose="020B0604030504040204" pitchFamily="50" charset="-128"/>
                <a:ea typeface="Meiryo UI" panose="020B0604030504040204" pitchFamily="50" charset="-128"/>
              </a:endParaRPr>
            </a:p>
          </p:txBody>
        </p:sp>
      </p:grpSp>
      <p:grpSp>
        <p:nvGrpSpPr>
          <p:cNvPr id="54" name="グループ化 53"/>
          <p:cNvGrpSpPr/>
          <p:nvPr/>
        </p:nvGrpSpPr>
        <p:grpSpPr>
          <a:xfrm>
            <a:off x="4245849" y="2782310"/>
            <a:ext cx="1046231" cy="502674"/>
            <a:chOff x="1365529" y="2765212"/>
            <a:chExt cx="1046231" cy="502674"/>
          </a:xfrm>
        </p:grpSpPr>
        <p:sp>
          <p:nvSpPr>
            <p:cNvPr id="55" name="円/楕円 54"/>
            <p:cNvSpPr/>
            <p:nvPr/>
          </p:nvSpPr>
          <p:spPr>
            <a:xfrm>
              <a:off x="1376241" y="2765212"/>
              <a:ext cx="1035519" cy="502674"/>
            </a:xfrm>
            <a:prstGeom prst="ellipse">
              <a:avLst/>
            </a:prstGeom>
            <a:solidFill>
              <a:srgbClr val="92D050">
                <a:alpha val="3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テキスト ボックス 55"/>
            <p:cNvSpPr txBox="1"/>
            <p:nvPr/>
          </p:nvSpPr>
          <p:spPr>
            <a:xfrm>
              <a:off x="1365529" y="2848295"/>
              <a:ext cx="1046231"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安全管理</a:t>
              </a:r>
              <a:endParaRPr kumimoji="1" lang="ja-JP" altLang="en-US" sz="1600" dirty="0">
                <a:latin typeface="Meiryo UI" panose="020B0604030504040204" pitchFamily="50" charset="-128"/>
                <a:ea typeface="Meiryo UI" panose="020B0604030504040204" pitchFamily="50" charset="-128"/>
              </a:endParaRPr>
            </a:p>
          </p:txBody>
        </p:sp>
      </p:grpSp>
      <p:sp>
        <p:nvSpPr>
          <p:cNvPr id="58" name="テキスト ボックス 57"/>
          <p:cNvSpPr txBox="1"/>
          <p:nvPr/>
        </p:nvSpPr>
        <p:spPr>
          <a:xfrm>
            <a:off x="1943752" y="3313463"/>
            <a:ext cx="360000" cy="144000"/>
          </a:xfrm>
          <a:prstGeom prst="rect">
            <a:avLst/>
          </a:prstGeom>
          <a:solidFill>
            <a:schemeClr val="bg1"/>
          </a:solidFill>
        </p:spPr>
        <p:txBody>
          <a:bodyPr wrap="square" rtlCol="0">
            <a:spAutoFit/>
          </a:bodyPr>
          <a:lstStyle/>
          <a:p>
            <a:pPr algn="r"/>
            <a:r>
              <a:rPr kumimoji="1" lang="ja-JP" altLang="en-US" sz="600" dirty="0" smtClean="0">
                <a:latin typeface="ＭＳ Ｐゴシック" panose="020B0600070205080204" pitchFamily="50" charset="-128"/>
                <a:ea typeface="ＭＳ Ｐゴシック" panose="020B0600070205080204" pitchFamily="50" charset="-128"/>
              </a:rPr>
              <a:t>職長</a:t>
            </a:r>
            <a:endParaRPr kumimoji="1" lang="ja-JP" altLang="en-US" sz="600" dirty="0">
              <a:latin typeface="ＭＳ Ｐゴシック" panose="020B0600070205080204" pitchFamily="50" charset="-128"/>
              <a:ea typeface="ＭＳ Ｐゴシック" panose="020B0600070205080204" pitchFamily="50" charset="-128"/>
            </a:endParaRPr>
          </a:p>
        </p:txBody>
      </p:sp>
      <p:sp>
        <p:nvSpPr>
          <p:cNvPr id="59" name="テキスト ボックス 58"/>
          <p:cNvSpPr txBox="1"/>
          <p:nvPr/>
        </p:nvSpPr>
        <p:spPr>
          <a:xfrm>
            <a:off x="3448375" y="3302402"/>
            <a:ext cx="360000" cy="144000"/>
          </a:xfrm>
          <a:prstGeom prst="rect">
            <a:avLst/>
          </a:prstGeom>
          <a:solidFill>
            <a:schemeClr val="bg1"/>
          </a:solidFill>
        </p:spPr>
        <p:txBody>
          <a:bodyPr wrap="square" rtlCol="0">
            <a:spAutoFit/>
          </a:bodyPr>
          <a:lstStyle/>
          <a:p>
            <a:pPr algn="r"/>
            <a:r>
              <a:rPr kumimoji="1" lang="ja-JP" altLang="en-US" sz="600" dirty="0" smtClean="0">
                <a:latin typeface="ＭＳ Ｐゴシック" panose="020B0600070205080204" pitchFamily="50" charset="-128"/>
                <a:ea typeface="ＭＳ Ｐゴシック" panose="020B0600070205080204" pitchFamily="50" charset="-128"/>
              </a:rPr>
              <a:t>職長</a:t>
            </a:r>
            <a:endParaRPr kumimoji="1" lang="ja-JP" altLang="en-US" sz="600" dirty="0">
              <a:latin typeface="ＭＳ Ｐゴシック" panose="020B0600070205080204" pitchFamily="50" charset="-128"/>
              <a:ea typeface="ＭＳ Ｐゴシック" panose="020B0600070205080204" pitchFamily="50" charset="-128"/>
            </a:endParaRPr>
          </a:p>
        </p:txBody>
      </p:sp>
      <p:sp>
        <p:nvSpPr>
          <p:cNvPr id="60" name="テキスト ボックス 59"/>
          <p:cNvSpPr txBox="1"/>
          <p:nvPr/>
        </p:nvSpPr>
        <p:spPr>
          <a:xfrm>
            <a:off x="4949458" y="3313447"/>
            <a:ext cx="360000" cy="144000"/>
          </a:xfrm>
          <a:prstGeom prst="rect">
            <a:avLst/>
          </a:prstGeom>
          <a:solidFill>
            <a:schemeClr val="bg1"/>
          </a:solidFill>
        </p:spPr>
        <p:txBody>
          <a:bodyPr wrap="square" rtlCol="0">
            <a:spAutoFit/>
          </a:bodyPr>
          <a:lstStyle/>
          <a:p>
            <a:pPr algn="r"/>
            <a:r>
              <a:rPr kumimoji="1" lang="ja-JP" altLang="en-US" sz="600" dirty="0" smtClean="0">
                <a:latin typeface="ＭＳ Ｐゴシック" panose="020B0600070205080204" pitchFamily="50" charset="-128"/>
                <a:ea typeface="ＭＳ Ｐゴシック" panose="020B0600070205080204" pitchFamily="50" charset="-128"/>
              </a:rPr>
              <a:t>職長</a:t>
            </a:r>
            <a:endParaRPr kumimoji="1" lang="ja-JP" altLang="en-US" sz="600" dirty="0">
              <a:latin typeface="ＭＳ Ｐゴシック" panose="020B0600070205080204" pitchFamily="50" charset="-128"/>
              <a:ea typeface="ＭＳ Ｐゴシック" panose="020B0600070205080204" pitchFamily="50" charset="-128"/>
            </a:endParaRPr>
          </a:p>
        </p:txBody>
      </p:sp>
      <p:sp>
        <p:nvSpPr>
          <p:cNvPr id="42" name="テキスト ボックス 41"/>
          <p:cNvSpPr txBox="1"/>
          <p:nvPr/>
        </p:nvSpPr>
        <p:spPr>
          <a:xfrm>
            <a:off x="5868144" y="2559018"/>
            <a:ext cx="1218343" cy="261610"/>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rPr>
              <a:t>法人企業</a:t>
            </a:r>
            <a:endParaRPr kumimoji="1" lang="ja-JP" altLang="en-US" sz="1100"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7806486" y="2807055"/>
            <a:ext cx="1218343" cy="261610"/>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個人</a:t>
            </a:r>
            <a:r>
              <a:rPr kumimoji="1" lang="ja-JP" altLang="en-US" sz="1100" dirty="0" smtClean="0">
                <a:latin typeface="Meiryo UI" panose="020B0604030504040204" pitchFamily="50" charset="-128"/>
                <a:ea typeface="Meiryo UI" panose="020B0604030504040204" pitchFamily="50" charset="-128"/>
              </a:rPr>
              <a:t>企業</a:t>
            </a:r>
            <a:endParaRPr kumimoji="1" lang="ja-JP" altLang="en-US" sz="11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4428064" y="2636912"/>
            <a:ext cx="720000" cy="215444"/>
          </a:xfrm>
          <a:prstGeom prst="rect">
            <a:avLst/>
          </a:prstGeom>
          <a:solidFill>
            <a:schemeClr val="accent6">
              <a:lumMod val="20000"/>
              <a:lumOff val="80000"/>
            </a:schemeClr>
          </a:solidFill>
        </p:spPr>
        <p:txBody>
          <a:bodyPr wrap="square" rtlCol="0">
            <a:spAutoFit/>
          </a:bodyPr>
          <a:lstStyle/>
          <a:p>
            <a:pPr algn="ctr"/>
            <a:r>
              <a:rPr lang="en-US" altLang="ja-JP" sz="800" dirty="0" smtClean="0">
                <a:latin typeface="ＭＳ Ｐゴシック" panose="020B0600070205080204" pitchFamily="50" charset="-128"/>
                <a:ea typeface="ＭＳ Ｐゴシック" panose="020B0600070205080204" pitchFamily="50" charset="-128"/>
              </a:rPr>
              <a:t>C</a:t>
            </a:r>
            <a:r>
              <a:rPr kumimoji="1" lang="ja-JP" altLang="en-US" sz="800" dirty="0" smtClean="0">
                <a:latin typeface="ＭＳ Ｐゴシック" panose="020B0600070205080204" pitchFamily="50" charset="-128"/>
                <a:ea typeface="ＭＳ Ｐゴシック" panose="020B0600070205080204" pitchFamily="50" charset="-128"/>
              </a:rPr>
              <a:t>社</a:t>
            </a:r>
            <a:r>
              <a:rPr lang="en-US" altLang="ja-JP" sz="800" dirty="0">
                <a:latin typeface="ＭＳ Ｐゴシック" panose="020B0600070205080204" pitchFamily="50" charset="-128"/>
                <a:ea typeface="ＭＳ Ｐゴシック" panose="020B0600070205080204" pitchFamily="50" charset="-128"/>
              </a:rPr>
              <a:t> </a:t>
            </a:r>
            <a:r>
              <a:rPr lang="ja-JP" altLang="en-US" sz="800" dirty="0" smtClean="0">
                <a:latin typeface="ＭＳ Ｐゴシック" panose="020B0600070205080204" pitchFamily="50" charset="-128"/>
                <a:ea typeface="ＭＳ Ｐゴシック" panose="020B0600070205080204" pitchFamily="50" charset="-128"/>
              </a:rPr>
              <a:t>事</a:t>
            </a:r>
            <a:r>
              <a:rPr lang="ja-JP" altLang="en-US" sz="800" dirty="0">
                <a:latin typeface="ＭＳ Ｐゴシック" panose="020B0600070205080204" pitchFamily="50" charset="-128"/>
                <a:ea typeface="ＭＳ Ｐゴシック" panose="020B0600070205080204" pitchFamily="50" charset="-128"/>
              </a:rPr>
              <a:t>業者</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73" name="テキスト ボックス 72"/>
          <p:cNvSpPr txBox="1"/>
          <p:nvPr/>
        </p:nvSpPr>
        <p:spPr>
          <a:xfrm>
            <a:off x="2979195" y="2636912"/>
            <a:ext cx="720000" cy="215444"/>
          </a:xfrm>
          <a:prstGeom prst="rect">
            <a:avLst/>
          </a:prstGeom>
          <a:solidFill>
            <a:schemeClr val="accent4">
              <a:lumMod val="20000"/>
              <a:lumOff val="80000"/>
            </a:schemeClr>
          </a:solidFill>
        </p:spPr>
        <p:txBody>
          <a:bodyPr wrap="square" rtlCol="0">
            <a:spAutoFit/>
          </a:bodyPr>
          <a:lstStyle/>
          <a:p>
            <a:pPr algn="ctr"/>
            <a:r>
              <a:rPr lang="en-US" altLang="ja-JP" sz="800" dirty="0">
                <a:latin typeface="ＭＳ Ｐゴシック" panose="020B0600070205080204" pitchFamily="50" charset="-128"/>
                <a:ea typeface="ＭＳ Ｐゴシック" panose="020B0600070205080204" pitchFamily="50" charset="-128"/>
              </a:rPr>
              <a:t>B</a:t>
            </a:r>
            <a:r>
              <a:rPr kumimoji="1" lang="ja-JP" altLang="en-US" sz="800" dirty="0" smtClean="0">
                <a:latin typeface="ＭＳ Ｐゴシック" panose="020B0600070205080204" pitchFamily="50" charset="-128"/>
                <a:ea typeface="ＭＳ Ｐゴシック" panose="020B0600070205080204" pitchFamily="50" charset="-128"/>
              </a:rPr>
              <a:t>社</a:t>
            </a:r>
            <a:r>
              <a:rPr lang="en-US" altLang="ja-JP" sz="800" dirty="0" smtClean="0">
                <a:latin typeface="ＭＳ Ｐゴシック" panose="020B0600070205080204" pitchFamily="50" charset="-128"/>
                <a:ea typeface="ＭＳ Ｐゴシック" panose="020B0600070205080204" pitchFamily="50" charset="-128"/>
              </a:rPr>
              <a:t> </a:t>
            </a:r>
            <a:r>
              <a:rPr lang="ja-JP" altLang="en-US" sz="800" dirty="0" smtClean="0">
                <a:latin typeface="ＭＳ Ｐゴシック" panose="020B0600070205080204" pitchFamily="50" charset="-128"/>
                <a:ea typeface="ＭＳ Ｐゴシック" panose="020B0600070205080204" pitchFamily="50" charset="-128"/>
              </a:rPr>
              <a:t>事</a:t>
            </a:r>
            <a:r>
              <a:rPr lang="ja-JP" altLang="en-US" sz="800" dirty="0">
                <a:latin typeface="ＭＳ Ｐゴシック" panose="020B0600070205080204" pitchFamily="50" charset="-128"/>
                <a:ea typeface="ＭＳ Ｐゴシック" panose="020B0600070205080204" pitchFamily="50" charset="-128"/>
              </a:rPr>
              <a:t>業者</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74" name="テキスト ボックス 73"/>
          <p:cNvSpPr txBox="1"/>
          <p:nvPr/>
        </p:nvSpPr>
        <p:spPr>
          <a:xfrm>
            <a:off x="1458318" y="2636912"/>
            <a:ext cx="720000" cy="215444"/>
          </a:xfrm>
          <a:prstGeom prst="rect">
            <a:avLst/>
          </a:prstGeom>
          <a:solidFill>
            <a:schemeClr val="accent3">
              <a:lumMod val="20000"/>
              <a:lumOff val="80000"/>
            </a:schemeClr>
          </a:solidFill>
        </p:spPr>
        <p:txBody>
          <a:bodyPr wrap="square" rtlCol="0">
            <a:spAutoFit/>
          </a:bodyPr>
          <a:lstStyle/>
          <a:p>
            <a:pPr algn="ctr"/>
            <a:r>
              <a:rPr lang="en-US" altLang="ja-JP" sz="800" dirty="0">
                <a:latin typeface="ＭＳ Ｐゴシック" panose="020B0600070205080204" pitchFamily="50" charset="-128"/>
                <a:ea typeface="ＭＳ Ｐゴシック" panose="020B0600070205080204" pitchFamily="50" charset="-128"/>
              </a:rPr>
              <a:t>A</a:t>
            </a:r>
            <a:r>
              <a:rPr kumimoji="1" lang="ja-JP" altLang="en-US" sz="800" dirty="0" smtClean="0">
                <a:latin typeface="ＭＳ Ｐゴシック" panose="020B0600070205080204" pitchFamily="50" charset="-128"/>
                <a:ea typeface="ＭＳ Ｐゴシック" panose="020B0600070205080204" pitchFamily="50" charset="-128"/>
              </a:rPr>
              <a:t>社</a:t>
            </a:r>
            <a:r>
              <a:rPr lang="en-US" altLang="ja-JP" sz="800" dirty="0" smtClean="0">
                <a:latin typeface="ＭＳ Ｐゴシック" panose="020B0600070205080204" pitchFamily="50" charset="-128"/>
                <a:ea typeface="ＭＳ Ｐゴシック" panose="020B0600070205080204" pitchFamily="50" charset="-128"/>
              </a:rPr>
              <a:t> </a:t>
            </a:r>
            <a:r>
              <a:rPr lang="ja-JP" altLang="en-US" sz="800" dirty="0" smtClean="0">
                <a:latin typeface="ＭＳ Ｐゴシック" panose="020B0600070205080204" pitchFamily="50" charset="-128"/>
                <a:ea typeface="ＭＳ Ｐゴシック" panose="020B0600070205080204" pitchFamily="50" charset="-128"/>
              </a:rPr>
              <a:t>事</a:t>
            </a:r>
            <a:r>
              <a:rPr lang="ja-JP" altLang="en-US" sz="800" dirty="0">
                <a:latin typeface="ＭＳ Ｐゴシック" panose="020B0600070205080204" pitchFamily="50" charset="-128"/>
                <a:ea typeface="ＭＳ Ｐゴシック" panose="020B0600070205080204" pitchFamily="50" charset="-128"/>
              </a:rPr>
              <a:t>業者</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64" name="テキスト ボックス 63"/>
          <p:cNvSpPr txBox="1"/>
          <p:nvPr/>
        </p:nvSpPr>
        <p:spPr>
          <a:xfrm>
            <a:off x="69245" y="6051988"/>
            <a:ext cx="1605240"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責任</a:t>
            </a:r>
            <a:r>
              <a:rPr lang="ja-JP" altLang="en-US" sz="1200" b="1" dirty="0" smtClean="0">
                <a:latin typeface="Meiryo UI" panose="020B0604030504040204" pitchFamily="50" charset="-128"/>
                <a:ea typeface="Meiryo UI" panose="020B0604030504040204" pitchFamily="50" charset="-128"/>
              </a:rPr>
              <a:t>を果たさなければ、送検されます</a:t>
            </a:r>
            <a:r>
              <a:rPr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729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892480" cy="4680520"/>
          </a:xfrm>
        </p:spPr>
        <p:txBody>
          <a:bodyPr>
            <a:noAutofit/>
          </a:bodyPr>
          <a:lstStyle/>
          <a:p>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３）</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事</a:t>
            </a:r>
            <a:r>
              <a:rPr lang="ja-JP" altLang="ja-JP" sz="2400" dirty="0">
                <a:solidFill>
                  <a:schemeClr val="tx1"/>
                </a:solidFill>
                <a:latin typeface="HG丸ｺﾞｼｯｸM-PRO" panose="020F0600000000000000" pitchFamily="50" charset="-128"/>
                <a:ea typeface="HG丸ｺﾞｼｯｸM-PRO" panose="020F0600000000000000" pitchFamily="50" charset="-128"/>
              </a:rPr>
              <a:t>業者（職長が代行）は</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下記</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の</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具体的</a:t>
            </a:r>
            <a:r>
              <a:rPr lang="ja-JP" altLang="ja-JP" sz="2400" dirty="0">
                <a:solidFill>
                  <a:schemeClr val="tx1"/>
                </a:solidFill>
                <a:latin typeface="HG丸ｺﾞｼｯｸM-PRO" panose="020F0600000000000000" pitchFamily="50" charset="-128"/>
                <a:ea typeface="HG丸ｺﾞｼｯｸM-PRO" panose="020F0600000000000000" pitchFamily="50" charset="-128"/>
              </a:rPr>
              <a:t>な実施措置を</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行う</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400" dirty="0">
                <a:solidFill>
                  <a:schemeClr val="tx1"/>
                </a:solidFill>
                <a:latin typeface="HG丸ｺﾞｼｯｸM-PRO" panose="020F0600000000000000" pitchFamily="50" charset="-128"/>
                <a:ea typeface="HG丸ｺﾞｼｯｸM-PRO" panose="020F0600000000000000" pitchFamily="50" charset="-128"/>
              </a:rPr>
              <a:t/>
            </a:r>
            <a:br>
              <a:rPr lang="ja-JP" altLang="ja-JP" sz="2400" dirty="0">
                <a:solidFill>
                  <a:schemeClr val="tx1"/>
                </a:solidFill>
                <a:latin typeface="HG丸ｺﾞｼｯｸM-PRO" panose="020F0600000000000000" pitchFamily="50" charset="-128"/>
                <a:ea typeface="HG丸ｺﾞｼｯｸM-PRO" panose="020F0600000000000000" pitchFamily="50" charset="-128"/>
              </a:rPr>
            </a:b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①</a:t>
            </a:r>
            <a:r>
              <a:rPr lang="ja-JP" altLang="ja-JP" sz="1800" dirty="0">
                <a:solidFill>
                  <a:schemeClr val="tx1"/>
                </a:solidFill>
                <a:latin typeface="HG丸ｺﾞｼｯｸM-PRO" panose="020F0600000000000000" pitchFamily="50" charset="-128"/>
                <a:ea typeface="HG丸ｺﾞｼｯｸM-PRO" panose="020F0600000000000000" pitchFamily="50" charset="-128"/>
              </a:rPr>
              <a:t>機械、器具、爆発、引火物、電気などによる危険防止の措置（２０条</a:t>
            </a: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800" dirty="0" smtClean="0">
                <a:solidFill>
                  <a:schemeClr val="tx1"/>
                </a:solidFill>
                <a:latin typeface="HG丸ｺﾞｼｯｸM-PRO" panose="020F0600000000000000" pitchFamily="50" charset="-128"/>
                <a:ea typeface="HG丸ｺﾞｼｯｸM-PRO" panose="020F0600000000000000" pitchFamily="50" charset="-128"/>
              </a:rPr>
            </a:br>
            <a:r>
              <a:rPr lang="ja-JP" altLang="ja-JP" sz="800" dirty="0">
                <a:solidFill>
                  <a:schemeClr val="tx1"/>
                </a:solidFill>
                <a:latin typeface="HG丸ｺﾞｼｯｸM-PRO" panose="020F0600000000000000" pitchFamily="50" charset="-128"/>
                <a:ea typeface="HG丸ｺﾞｼｯｸM-PRO" panose="020F0600000000000000" pitchFamily="50" charset="-128"/>
              </a:rPr>
              <a:t/>
            </a:r>
            <a:br>
              <a:rPr lang="ja-JP" altLang="ja-JP" sz="800" dirty="0">
                <a:solidFill>
                  <a:schemeClr val="tx1"/>
                </a:solidFill>
                <a:latin typeface="HG丸ｺﾞｼｯｸM-PRO" panose="020F0600000000000000" pitchFamily="50" charset="-128"/>
                <a:ea typeface="HG丸ｺﾞｼｯｸM-PRO" panose="020F0600000000000000" pitchFamily="50" charset="-128"/>
              </a:rPr>
            </a:b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②</a:t>
            </a:r>
            <a:r>
              <a:rPr lang="ja-JP" altLang="ja-JP" sz="1800" dirty="0">
                <a:solidFill>
                  <a:schemeClr val="tx1"/>
                </a:solidFill>
                <a:latin typeface="HG丸ｺﾞｼｯｸM-PRO" panose="020F0600000000000000" pitchFamily="50" charset="-128"/>
                <a:ea typeface="HG丸ｺﾞｼｯｸM-PRO" panose="020F0600000000000000" pitchFamily="50" charset="-128"/>
              </a:rPr>
              <a:t>墜落、土砂崩壊など作業方法または作業場所から生じる危険防止の</a:t>
            </a: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措置（</a:t>
            </a:r>
            <a:r>
              <a:rPr lang="ja-JP" altLang="ja-JP" sz="1800" dirty="0">
                <a:solidFill>
                  <a:schemeClr val="tx1"/>
                </a:solidFill>
                <a:latin typeface="HG丸ｺﾞｼｯｸM-PRO" panose="020F0600000000000000" pitchFamily="50" charset="-128"/>
                <a:ea typeface="HG丸ｺﾞｼｯｸM-PRO" panose="020F0600000000000000" pitchFamily="50" charset="-128"/>
              </a:rPr>
              <a:t>２１条</a:t>
            </a: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800" dirty="0" smtClean="0">
                <a:solidFill>
                  <a:schemeClr val="tx1"/>
                </a:solidFill>
                <a:latin typeface="HG丸ｺﾞｼｯｸM-PRO" panose="020F0600000000000000" pitchFamily="50" charset="-128"/>
                <a:ea typeface="HG丸ｺﾞｼｯｸM-PRO" panose="020F0600000000000000" pitchFamily="50" charset="-128"/>
              </a:rPr>
            </a:br>
            <a:r>
              <a:rPr lang="ja-JP" altLang="ja-JP" sz="800" dirty="0">
                <a:solidFill>
                  <a:schemeClr val="tx1"/>
                </a:solidFill>
                <a:latin typeface="HG丸ｺﾞｼｯｸM-PRO" panose="020F0600000000000000" pitchFamily="50" charset="-128"/>
                <a:ea typeface="HG丸ｺﾞｼｯｸM-PRO" panose="020F0600000000000000" pitchFamily="50" charset="-128"/>
              </a:rPr>
              <a:t/>
            </a:r>
            <a:br>
              <a:rPr lang="ja-JP" altLang="ja-JP" sz="800" dirty="0">
                <a:solidFill>
                  <a:schemeClr val="tx1"/>
                </a:solidFill>
                <a:latin typeface="HG丸ｺﾞｼｯｸM-PRO" panose="020F0600000000000000" pitchFamily="50" charset="-128"/>
                <a:ea typeface="HG丸ｺﾞｼｯｸM-PRO" panose="020F0600000000000000" pitchFamily="50" charset="-128"/>
              </a:rPr>
            </a:b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③</a:t>
            </a:r>
            <a:r>
              <a:rPr lang="ja-JP" altLang="ja-JP" sz="1800" dirty="0">
                <a:solidFill>
                  <a:schemeClr val="tx1"/>
                </a:solidFill>
                <a:latin typeface="HG丸ｺﾞｼｯｸM-PRO" panose="020F0600000000000000" pitchFamily="50" charset="-128"/>
                <a:ea typeface="HG丸ｺﾞｼｯｸM-PRO" panose="020F0600000000000000" pitchFamily="50" charset="-128"/>
              </a:rPr>
              <a:t>ガス、粉</a:t>
            </a:r>
            <a:r>
              <a:rPr lang="ja-JP" altLang="ja-JP" sz="1800" dirty="0" err="1">
                <a:solidFill>
                  <a:schemeClr val="tx1"/>
                </a:solidFill>
                <a:latin typeface="HG丸ｺﾞｼｯｸM-PRO" panose="020F0600000000000000" pitchFamily="50" charset="-128"/>
                <a:ea typeface="HG丸ｺﾞｼｯｸM-PRO" panose="020F0600000000000000" pitchFamily="50" charset="-128"/>
              </a:rPr>
              <a:t>じん</a:t>
            </a:r>
            <a:r>
              <a:rPr lang="ja-JP" altLang="ja-JP" sz="1800" dirty="0">
                <a:solidFill>
                  <a:schemeClr val="tx1"/>
                </a:solidFill>
                <a:latin typeface="HG丸ｺﾞｼｯｸM-PRO" panose="020F0600000000000000" pitchFamily="50" charset="-128"/>
                <a:ea typeface="HG丸ｺﾞｼｯｸM-PRO" panose="020F0600000000000000" pitchFamily="50" charset="-128"/>
              </a:rPr>
              <a:t>、放射線、排気などの健康障害防止の措置（２２条</a:t>
            </a: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800" dirty="0" smtClean="0">
                <a:solidFill>
                  <a:schemeClr val="tx1"/>
                </a:solidFill>
                <a:latin typeface="HG丸ｺﾞｼｯｸM-PRO" panose="020F0600000000000000" pitchFamily="50" charset="-128"/>
                <a:ea typeface="HG丸ｺﾞｼｯｸM-PRO" panose="020F0600000000000000" pitchFamily="50" charset="-128"/>
              </a:rPr>
            </a:br>
            <a:r>
              <a:rPr lang="ja-JP" altLang="ja-JP" sz="800" dirty="0">
                <a:solidFill>
                  <a:schemeClr val="tx1"/>
                </a:solidFill>
                <a:latin typeface="HG丸ｺﾞｼｯｸM-PRO" panose="020F0600000000000000" pitchFamily="50" charset="-128"/>
                <a:ea typeface="HG丸ｺﾞｼｯｸM-PRO" panose="020F0600000000000000" pitchFamily="50" charset="-128"/>
              </a:rPr>
              <a:t/>
            </a:r>
            <a:br>
              <a:rPr lang="ja-JP" altLang="ja-JP" sz="800" dirty="0">
                <a:solidFill>
                  <a:schemeClr val="tx1"/>
                </a:solidFill>
                <a:latin typeface="HG丸ｺﾞｼｯｸM-PRO" panose="020F0600000000000000" pitchFamily="50" charset="-128"/>
                <a:ea typeface="HG丸ｺﾞｼｯｸM-PRO" panose="020F0600000000000000" pitchFamily="50" charset="-128"/>
              </a:rPr>
            </a:b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④</a:t>
            </a:r>
            <a:r>
              <a:rPr lang="ja-JP" altLang="ja-JP" sz="1800" dirty="0">
                <a:solidFill>
                  <a:schemeClr val="tx1"/>
                </a:solidFill>
                <a:latin typeface="HG丸ｺﾞｼｯｸM-PRO" panose="020F0600000000000000" pitchFamily="50" charset="-128"/>
                <a:ea typeface="HG丸ｺﾞｼｯｸM-PRO" panose="020F0600000000000000" pitchFamily="50" charset="-128"/>
              </a:rPr>
              <a:t>作業場所の通路、階段及び換気、照明など健康保持に必要な措置（２３条</a:t>
            </a: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800" dirty="0" smtClean="0">
                <a:solidFill>
                  <a:schemeClr val="tx1"/>
                </a:solidFill>
                <a:latin typeface="HG丸ｺﾞｼｯｸM-PRO" panose="020F0600000000000000" pitchFamily="50" charset="-128"/>
                <a:ea typeface="HG丸ｺﾞｼｯｸM-PRO" panose="020F0600000000000000" pitchFamily="50" charset="-128"/>
              </a:rPr>
            </a:br>
            <a:r>
              <a:rPr lang="ja-JP" altLang="ja-JP" sz="800" dirty="0">
                <a:solidFill>
                  <a:schemeClr val="tx1"/>
                </a:solidFill>
                <a:latin typeface="HG丸ｺﾞｼｯｸM-PRO" panose="020F0600000000000000" pitchFamily="50" charset="-128"/>
                <a:ea typeface="HG丸ｺﾞｼｯｸM-PRO" panose="020F0600000000000000" pitchFamily="50" charset="-128"/>
              </a:rPr>
              <a:t/>
            </a:r>
            <a:br>
              <a:rPr lang="ja-JP" altLang="ja-JP" sz="800" dirty="0">
                <a:solidFill>
                  <a:schemeClr val="tx1"/>
                </a:solidFill>
                <a:latin typeface="HG丸ｺﾞｼｯｸM-PRO" panose="020F0600000000000000" pitchFamily="50" charset="-128"/>
                <a:ea typeface="HG丸ｺﾞｼｯｸM-PRO" panose="020F0600000000000000" pitchFamily="50" charset="-128"/>
              </a:rPr>
            </a:b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⑤</a:t>
            </a:r>
            <a:r>
              <a:rPr lang="ja-JP" altLang="ja-JP" sz="1800" dirty="0">
                <a:solidFill>
                  <a:schemeClr val="tx1"/>
                </a:solidFill>
                <a:latin typeface="HG丸ｺﾞｼｯｸM-PRO" panose="020F0600000000000000" pitchFamily="50" charset="-128"/>
                <a:ea typeface="HG丸ｺﾞｼｯｸM-PRO" panose="020F0600000000000000" pitchFamily="50" charset="-128"/>
              </a:rPr>
              <a:t>作業行動から生ずる労働災害の防止（２４条</a:t>
            </a: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800" dirty="0" smtClean="0">
                <a:solidFill>
                  <a:schemeClr val="tx1"/>
                </a:solidFill>
                <a:latin typeface="HG丸ｺﾞｼｯｸM-PRO" panose="020F0600000000000000" pitchFamily="50" charset="-128"/>
                <a:ea typeface="HG丸ｺﾞｼｯｸM-PRO" panose="020F0600000000000000" pitchFamily="50" charset="-128"/>
              </a:rPr>
            </a:br>
            <a:r>
              <a:rPr lang="ja-JP" altLang="ja-JP" sz="800" dirty="0">
                <a:solidFill>
                  <a:schemeClr val="tx1"/>
                </a:solidFill>
                <a:latin typeface="HG丸ｺﾞｼｯｸM-PRO" panose="020F0600000000000000" pitchFamily="50" charset="-128"/>
                <a:ea typeface="HG丸ｺﾞｼｯｸM-PRO" panose="020F0600000000000000" pitchFamily="50" charset="-128"/>
              </a:rPr>
              <a:t/>
            </a:r>
            <a:br>
              <a:rPr lang="ja-JP" altLang="ja-JP" sz="800" dirty="0">
                <a:solidFill>
                  <a:schemeClr val="tx1"/>
                </a:solidFill>
                <a:latin typeface="HG丸ｺﾞｼｯｸM-PRO" panose="020F0600000000000000" pitchFamily="50" charset="-128"/>
                <a:ea typeface="HG丸ｺﾞｼｯｸM-PRO" panose="020F0600000000000000" pitchFamily="50" charset="-128"/>
              </a:rPr>
            </a:b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⑥</a:t>
            </a:r>
            <a:r>
              <a:rPr lang="ja-JP" altLang="ja-JP" sz="1800" dirty="0">
                <a:solidFill>
                  <a:schemeClr val="tx1"/>
                </a:solidFill>
                <a:latin typeface="HG丸ｺﾞｼｯｸM-PRO" panose="020F0600000000000000" pitchFamily="50" charset="-128"/>
                <a:ea typeface="HG丸ｺﾞｼｯｸM-PRO" panose="020F0600000000000000" pitchFamily="50" charset="-128"/>
              </a:rPr>
              <a:t>労働災害の緊迫した危険がある時の避難の措置（２５条</a:t>
            </a: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800" dirty="0" smtClean="0">
                <a:solidFill>
                  <a:schemeClr val="tx1"/>
                </a:solidFill>
                <a:latin typeface="HG丸ｺﾞｼｯｸM-PRO" panose="020F0600000000000000" pitchFamily="50" charset="-128"/>
                <a:ea typeface="HG丸ｺﾞｼｯｸM-PRO" panose="020F0600000000000000" pitchFamily="50" charset="-128"/>
              </a:rPr>
            </a:br>
            <a:r>
              <a:rPr lang="ja-JP" altLang="ja-JP" sz="800" dirty="0">
                <a:solidFill>
                  <a:schemeClr val="tx1"/>
                </a:solidFill>
                <a:latin typeface="HG丸ｺﾞｼｯｸM-PRO" panose="020F0600000000000000" pitchFamily="50" charset="-128"/>
                <a:ea typeface="HG丸ｺﾞｼｯｸM-PRO" panose="020F0600000000000000" pitchFamily="50" charset="-128"/>
              </a:rPr>
              <a:t/>
            </a:r>
            <a:br>
              <a:rPr lang="ja-JP" altLang="ja-JP" sz="800" dirty="0">
                <a:solidFill>
                  <a:schemeClr val="tx1"/>
                </a:solidFill>
                <a:latin typeface="HG丸ｺﾞｼｯｸM-PRO" panose="020F0600000000000000" pitchFamily="50" charset="-128"/>
                <a:ea typeface="HG丸ｺﾞｼｯｸM-PRO" panose="020F0600000000000000" pitchFamily="50" charset="-128"/>
              </a:rPr>
            </a:br>
            <a:r>
              <a:rPr lang="ja-JP" altLang="ja-JP" sz="1800" dirty="0" smtClean="0">
                <a:solidFill>
                  <a:schemeClr val="tx1"/>
                </a:solidFill>
                <a:latin typeface="HG丸ｺﾞｼｯｸM-PRO" panose="020F0600000000000000" pitchFamily="50" charset="-128"/>
                <a:ea typeface="HG丸ｺﾞｼｯｸM-PRO" panose="020F0600000000000000" pitchFamily="50" charset="-128"/>
              </a:rPr>
              <a:t>⑦</a:t>
            </a:r>
            <a:r>
              <a:rPr lang="ja-JP" altLang="ja-JP" sz="1800" dirty="0">
                <a:solidFill>
                  <a:schemeClr val="tx1"/>
                </a:solidFill>
                <a:latin typeface="HG丸ｺﾞｼｯｸM-PRO" panose="020F0600000000000000" pitchFamily="50" charset="-128"/>
                <a:ea typeface="HG丸ｺﾞｼｯｸM-PRO" panose="020F0600000000000000" pitchFamily="50" charset="-128"/>
              </a:rPr>
              <a:t>労働者の救護に関する措置（２５条の２）</a:t>
            </a:r>
            <a:br>
              <a:rPr lang="ja-JP" altLang="ja-JP" sz="1800" dirty="0">
                <a:solidFill>
                  <a:schemeClr val="tx1"/>
                </a:solidFill>
                <a:latin typeface="HG丸ｺﾞｼｯｸM-PRO" panose="020F0600000000000000" pitchFamily="50" charset="-128"/>
                <a:ea typeface="HG丸ｺﾞｼｯｸM-PRO" panose="020F0600000000000000" pitchFamily="50" charset="-128"/>
              </a:rPr>
            </a:br>
            <a:r>
              <a:rPr lang="en-US" altLang="ja-JP" sz="1800" dirty="0">
                <a:solidFill>
                  <a:schemeClr val="tx1"/>
                </a:solidFill>
                <a:latin typeface="HG丸ｺﾞｼｯｸM-PRO" panose="020F0600000000000000" pitchFamily="50" charset="-128"/>
                <a:ea typeface="HG丸ｺﾞｼｯｸM-PRO" panose="020F0600000000000000" pitchFamily="50" charset="-128"/>
              </a:rPr>
              <a:t> </a:t>
            </a:r>
            <a:r>
              <a:rPr lang="ja-JP" altLang="ja-JP" sz="1800" dirty="0">
                <a:solidFill>
                  <a:schemeClr val="tx1"/>
                </a:solidFill>
                <a:latin typeface="HG丸ｺﾞｼｯｸM-PRO" panose="020F0600000000000000" pitchFamily="50" charset="-128"/>
                <a:ea typeface="HG丸ｺﾞｼｯｸM-PRO" panose="020F0600000000000000" pitchFamily="50" charset="-128"/>
              </a:rPr>
              <a:t/>
            </a:r>
            <a:br>
              <a:rPr lang="ja-JP" altLang="ja-JP" sz="1800" dirty="0">
                <a:solidFill>
                  <a:schemeClr val="tx1"/>
                </a:solidFill>
                <a:latin typeface="HG丸ｺﾞｼｯｸM-PRO" panose="020F0600000000000000" pitchFamily="50" charset="-128"/>
                <a:ea typeface="HG丸ｺﾞｼｯｸM-PRO" panose="020F0600000000000000" pitchFamily="50" charset="-128"/>
              </a:rPr>
            </a:br>
            <a:r>
              <a:rPr lang="ja-JP" altLang="ja-JP" sz="2400" dirty="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a:solidFill>
                  <a:srgbClr val="C00000"/>
                </a:solidFill>
                <a:latin typeface="HG丸ｺﾞｼｯｸM-PRO" panose="020F0600000000000000" pitchFamily="50" charset="-128"/>
                <a:ea typeface="HG丸ｺﾞｼｯｸM-PRO" panose="020F0600000000000000" pitchFamily="50" charset="-128"/>
              </a:rPr>
              <a:t>※　具体的には細かい規則や行政指導が</a:t>
            </a:r>
            <a:r>
              <a:rPr lang="ja-JP" altLang="ja-JP" sz="2400" dirty="0" smtClean="0">
                <a:solidFill>
                  <a:srgbClr val="C00000"/>
                </a:solidFill>
                <a:latin typeface="HG丸ｺﾞｼｯｸM-PRO" panose="020F0600000000000000" pitchFamily="50" charset="-128"/>
                <a:ea typeface="HG丸ｺﾞｼｯｸM-PRO" panose="020F0600000000000000" pitchFamily="50" charset="-128"/>
              </a:rPr>
              <a:t>あります</a:t>
            </a:r>
            <a:r>
              <a:rPr lang="ja-JP" altLang="en-US" sz="2400" dirty="0" smtClean="0">
                <a:solidFill>
                  <a:srgbClr val="C00000"/>
                </a:solidFill>
                <a:latin typeface="HG丸ｺﾞｼｯｸM-PRO" panose="020F0600000000000000" pitchFamily="50" charset="-128"/>
                <a:ea typeface="HG丸ｺﾞｼｯｸM-PRO" panose="020F0600000000000000" pitchFamily="50" charset="-128"/>
              </a:rPr>
              <a:t>。</a:t>
            </a:r>
            <a:r>
              <a:rPr lang="ja-JP" altLang="ja-JP" sz="2400" dirty="0">
                <a:solidFill>
                  <a:srgbClr val="FF0000"/>
                </a:solidFill>
                <a:latin typeface="HG丸ｺﾞｼｯｸM-PRO" panose="020F0600000000000000" pitchFamily="50" charset="-128"/>
                <a:ea typeface="HG丸ｺﾞｼｯｸM-PRO" panose="020F0600000000000000" pitchFamily="50" charset="-128"/>
              </a:rPr>
              <a:t/>
            </a:r>
            <a:br>
              <a:rPr lang="ja-JP" altLang="ja-JP" sz="2400" dirty="0">
                <a:solidFill>
                  <a:srgbClr val="FF0000"/>
                </a:solidFill>
                <a:latin typeface="HG丸ｺﾞｼｯｸM-PRO" panose="020F0600000000000000" pitchFamily="50" charset="-128"/>
                <a:ea typeface="HG丸ｺﾞｼｯｸM-PRO" panose="020F0600000000000000" pitchFamily="50" charset="-128"/>
              </a:rPr>
            </a:br>
            <a:endParaRPr kumimoji="1"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9407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p:nvPr/>
        </p:nvSpPr>
        <p:spPr>
          <a:xfrm>
            <a:off x="683568" y="4008272"/>
            <a:ext cx="3539017" cy="277175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23528" y="692696"/>
            <a:ext cx="8136904" cy="792088"/>
          </a:xfrm>
        </p:spPr>
        <p:txBody>
          <a:bodyPr>
            <a:normAutofit fontScale="90000"/>
          </a:bodyPr>
          <a:lstStyle/>
          <a:p>
            <a:r>
              <a:rPr lang="ja-JP" altLang="ja-JP" sz="2700" dirty="0">
                <a:solidFill>
                  <a:schemeClr val="tx1"/>
                </a:solidFill>
                <a:latin typeface="HG丸ｺﾞｼｯｸM-PRO" panose="020F0600000000000000" pitchFamily="50" charset="-128"/>
                <a:ea typeface="HG丸ｺﾞｼｯｸM-PRO" panose="020F0600000000000000" pitchFamily="50" charset="-128"/>
              </a:rPr>
              <a:t>４）工事現場で作業員を災害から守る仕組みは下図</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です</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dirty="0"/>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1128811" y="4509120"/>
            <a:ext cx="2771800" cy="2078850"/>
          </a:xfrm>
          <a:prstGeom prst="rect">
            <a:avLst/>
          </a:prstGeom>
        </p:spPr>
      </p:pic>
      <p:pic>
        <p:nvPicPr>
          <p:cNvPr id="1026" name="Picture 2" descr="http://172.31.4.21/content/kakubumon/doboku/genba-powerup-item/html/natsumi_illustration/03/03-1.png"/>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51863"/>
          <a:stretch/>
        </p:blipFill>
        <p:spPr bwMode="auto">
          <a:xfrm>
            <a:off x="4863242" y="1762320"/>
            <a:ext cx="981034" cy="1528519"/>
          </a:xfrm>
          <a:prstGeom prst="rect">
            <a:avLst/>
          </a:prstGeom>
          <a:noFill/>
          <a:extLst>
            <a:ext uri="{909E8E84-426E-40DD-AFC4-6F175D3DCCD1}">
              <a14:hiddenFill xmlns:a14="http://schemas.microsoft.com/office/drawing/2010/main">
                <a:solidFill>
                  <a:srgbClr val="FFFFFF"/>
                </a:solidFill>
              </a14:hiddenFill>
            </a:ext>
          </a:extLst>
        </p:spPr>
      </p:pic>
      <p:sp>
        <p:nvSpPr>
          <p:cNvPr id="3" name="曲折矢印 2"/>
          <p:cNvSpPr/>
          <p:nvPr/>
        </p:nvSpPr>
        <p:spPr>
          <a:xfrm rot="5400000" flipV="1">
            <a:off x="1770975" y="1333482"/>
            <a:ext cx="2570144" cy="3448813"/>
          </a:xfrm>
          <a:prstGeom prst="bentArrow">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曲折矢印 8"/>
          <p:cNvSpPr/>
          <p:nvPr/>
        </p:nvSpPr>
        <p:spPr>
          <a:xfrm rot="5400000" flipV="1">
            <a:off x="2684216" y="2058708"/>
            <a:ext cx="1861154" cy="2331306"/>
          </a:xfrm>
          <a:prstGeom prst="bentArrow">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曲折矢印 9"/>
          <p:cNvSpPr/>
          <p:nvPr/>
        </p:nvSpPr>
        <p:spPr>
          <a:xfrm rot="5400000" flipV="1">
            <a:off x="3424484" y="2652308"/>
            <a:ext cx="1308092" cy="1403836"/>
          </a:xfrm>
          <a:prstGeom prst="bentArrow">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3716613" y="2743756"/>
            <a:ext cx="1072550" cy="246221"/>
          </a:xfrm>
          <a:prstGeom prst="rect">
            <a:avLst/>
          </a:prstGeom>
          <a:noFill/>
        </p:spPr>
        <p:txBody>
          <a:bodyPr wrap="square" rtlCol="0">
            <a:spAutoFit/>
          </a:bodyPr>
          <a:lstStyle/>
          <a:p>
            <a:pPr algn="r"/>
            <a:r>
              <a:rPr kumimoji="1" lang="ja-JP" altLang="en-US" sz="1000" dirty="0" smtClean="0">
                <a:latin typeface="ＭＳ Ｐゴシック" panose="020B0600070205080204" pitchFamily="50" charset="-128"/>
                <a:ea typeface="ＭＳ Ｐゴシック" panose="020B0600070205080204" pitchFamily="50" charset="-128"/>
              </a:rPr>
              <a:t>注文者責任</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915816" y="1916832"/>
            <a:ext cx="1864851" cy="338554"/>
          </a:xfrm>
          <a:prstGeom prst="rect">
            <a:avLst/>
          </a:prstGeom>
          <a:noFill/>
        </p:spPr>
        <p:txBody>
          <a:bodyPr wrap="square" rtlCol="0">
            <a:spAutoFit/>
          </a:bodyPr>
          <a:lstStyle/>
          <a:p>
            <a:pPr algn="r"/>
            <a:r>
              <a:rPr lang="ja-JP" altLang="en-US" sz="1600" dirty="0" smtClean="0">
                <a:latin typeface="ＭＳ Ｐゴシック" panose="020B0600070205080204" pitchFamily="50" charset="-128"/>
                <a:ea typeface="ＭＳ Ｐゴシック" panose="020B0600070205080204" pitchFamily="50" charset="-128"/>
              </a:rPr>
              <a:t>元方事業者</a:t>
            </a:r>
            <a:r>
              <a:rPr kumimoji="1" lang="ja-JP" altLang="en-US" sz="1600" dirty="0" smtClean="0">
                <a:latin typeface="ＭＳ Ｐゴシック" panose="020B0600070205080204" pitchFamily="50" charset="-128"/>
                <a:ea typeface="ＭＳ Ｐゴシック" panose="020B0600070205080204" pitchFamily="50" charset="-128"/>
              </a:rPr>
              <a:t>責任</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2924526" y="2386052"/>
            <a:ext cx="1863302" cy="307777"/>
          </a:xfrm>
          <a:prstGeom prst="rect">
            <a:avLst/>
          </a:prstGeom>
          <a:noFill/>
        </p:spPr>
        <p:txBody>
          <a:bodyPr wrap="square" rtlCol="0">
            <a:spAutoFit/>
          </a:bodyPr>
          <a:lstStyle/>
          <a:p>
            <a:pPr algn="r"/>
            <a:r>
              <a:rPr lang="ja-JP" altLang="en-US" sz="1400" dirty="0" smtClean="0">
                <a:latin typeface="ＭＳ Ｐゴシック" panose="020B0600070205080204" pitchFamily="50" charset="-128"/>
                <a:ea typeface="ＭＳ Ｐゴシック" panose="020B0600070205080204" pitchFamily="50" charset="-128"/>
              </a:rPr>
              <a:t>特定元方事業者</a:t>
            </a:r>
            <a:r>
              <a:rPr kumimoji="1" lang="ja-JP" altLang="en-US" sz="1400" dirty="0" smtClean="0">
                <a:latin typeface="ＭＳ Ｐゴシック" panose="020B0600070205080204" pitchFamily="50" charset="-128"/>
                <a:ea typeface="ＭＳ Ｐゴシック" panose="020B0600070205080204" pitchFamily="50" charset="-128"/>
              </a:rPr>
              <a:t>責任</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1466184" y="4215854"/>
            <a:ext cx="2148609" cy="400110"/>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危険</a:t>
            </a:r>
            <a:r>
              <a:rPr lang="ja-JP" altLang="en-US" sz="2000" dirty="0" smtClean="0">
                <a:latin typeface="Meiryo UI" panose="020B0604030504040204" pitchFamily="50" charset="-128"/>
                <a:ea typeface="Meiryo UI" panose="020B0604030504040204" pitchFamily="50" charset="-128"/>
              </a:rPr>
              <a:t>防止措置</a:t>
            </a:r>
            <a:endParaRPr kumimoji="1" lang="ja-JP" altLang="en-US" sz="2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932708" y="3090446"/>
            <a:ext cx="157681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サポート</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6084168" y="1740082"/>
            <a:ext cx="2987823" cy="2062103"/>
          </a:xfrm>
          <a:prstGeom prst="rect">
            <a:avLst/>
          </a:prstGeom>
          <a:noFill/>
          <a:ln w="12700">
            <a:solidFill>
              <a:srgbClr val="000000"/>
            </a:solid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●協議組織の設置・運営</a:t>
            </a:r>
            <a:endParaRPr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●作業間の連絡調整</a:t>
            </a:r>
            <a:endParaRPr kumimoji="1"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●作業所の巡視</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●安全・衛生教育の指導援助</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●施工計画の作成と専門</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工事会社の作業、計画の指導</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●クレーン等の運転合図の統一</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・・・・・・・など</a:t>
            </a:r>
            <a:endParaRPr lang="en-US" altLang="ja-JP" sz="1600"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075029" y="1598603"/>
            <a:ext cx="649099" cy="246221"/>
          </a:xfrm>
          <a:prstGeom prst="rect">
            <a:avLst/>
          </a:prstGeom>
          <a:noFill/>
        </p:spPr>
        <p:txBody>
          <a:bodyPr wrap="square" rtlCol="0">
            <a:spAutoFit/>
          </a:bodyPr>
          <a:lstStyle/>
          <a:p>
            <a:pPr algn="ctr"/>
            <a:r>
              <a:rPr lang="ja-JP" altLang="en-US" sz="1000" b="1" dirty="0" smtClean="0">
                <a:latin typeface="ＭＳ Ｐゴシック" panose="020B0600070205080204" pitchFamily="50" charset="-128"/>
                <a:ea typeface="ＭＳ Ｐゴシック" panose="020B0600070205080204" pitchFamily="50" charset="-128"/>
              </a:rPr>
              <a:t>元　請</a:t>
            </a:r>
            <a:endParaRPr kumimoji="1" lang="ja-JP" altLang="en-US" sz="1000" b="1" dirty="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611560" y="4118883"/>
            <a:ext cx="649099" cy="246221"/>
          </a:xfrm>
          <a:prstGeom prst="rect">
            <a:avLst/>
          </a:prstGeom>
          <a:noFill/>
        </p:spPr>
        <p:txBody>
          <a:bodyPr wrap="square" rtlCol="0">
            <a:spAutoFit/>
          </a:bodyPr>
          <a:lstStyle/>
          <a:p>
            <a:pPr algn="ctr"/>
            <a:r>
              <a:rPr lang="ja-JP" altLang="en-US" sz="1000" b="1" dirty="0">
                <a:latin typeface="ＭＳ Ｐゴシック" panose="020B0600070205080204" pitchFamily="50" charset="-128"/>
                <a:ea typeface="ＭＳ Ｐゴシック" panose="020B0600070205080204" pitchFamily="50" charset="-128"/>
              </a:rPr>
              <a:t>事業者</a:t>
            </a:r>
            <a:endParaRPr kumimoji="1" lang="ja-JP" altLang="en-US" sz="1000" b="1" dirty="0">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3538344" y="3068960"/>
            <a:ext cx="338554" cy="1104814"/>
          </a:xfrm>
          <a:prstGeom prst="rect">
            <a:avLst/>
          </a:prstGeom>
          <a:noFill/>
        </p:spPr>
        <p:txBody>
          <a:bodyPr vert="eaVert" wrap="squar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rPr>
              <a:t>設備等の安全</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2" name="テキスト ボックス 21"/>
          <p:cNvSpPr txBox="1"/>
          <p:nvPr/>
        </p:nvSpPr>
        <p:spPr>
          <a:xfrm>
            <a:off x="2699199" y="3126702"/>
            <a:ext cx="400110" cy="1104814"/>
          </a:xfrm>
          <a:prstGeom prst="rect">
            <a:avLst/>
          </a:prstGeom>
          <a:noFill/>
        </p:spPr>
        <p:txBody>
          <a:bodyPr vert="eaVert" wrap="square" rtlCol="0">
            <a:spAutoFit/>
          </a:bodyPr>
          <a:lstStyle/>
          <a:p>
            <a:r>
              <a:rPr lang="ja-JP" altLang="en-US" sz="1400" dirty="0" smtClean="0">
                <a:latin typeface="ＭＳ Ｐゴシック" panose="020B0600070205080204" pitchFamily="50" charset="-128"/>
                <a:ea typeface="ＭＳ Ｐゴシック" panose="020B0600070205080204" pitchFamily="50" charset="-128"/>
              </a:rPr>
              <a:t>統括管理</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1721782" y="2564904"/>
            <a:ext cx="430887" cy="1876785"/>
          </a:xfrm>
          <a:prstGeom prst="rect">
            <a:avLst/>
          </a:prstGeom>
          <a:noFill/>
        </p:spPr>
        <p:txBody>
          <a:bodyPr vert="eaVert" wrap="square" rtlCol="0">
            <a:spAutoFit/>
          </a:bodyPr>
          <a:lstStyle/>
          <a:p>
            <a:r>
              <a:rPr lang="ja-JP" altLang="en-US" sz="1600" dirty="0">
                <a:latin typeface="ＭＳ Ｐゴシック" panose="020B0600070205080204" pitchFamily="50" charset="-128"/>
                <a:ea typeface="ＭＳ Ｐゴシック" panose="020B0600070205080204" pitchFamily="50" charset="-128"/>
              </a:rPr>
              <a:t>法令</a:t>
            </a:r>
            <a:r>
              <a:rPr lang="ja-JP" altLang="en-US" sz="1600" dirty="0" smtClean="0">
                <a:latin typeface="ＭＳ Ｐゴシック" panose="020B0600070205080204" pitchFamily="50" charset="-128"/>
                <a:ea typeface="ＭＳ Ｐゴシック" panose="020B0600070205080204" pitchFamily="50" charset="-128"/>
              </a:rPr>
              <a:t>の指導・是正</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l="32033" r="30637" b="54487"/>
          <a:stretch/>
        </p:blipFill>
        <p:spPr>
          <a:xfrm>
            <a:off x="539552" y="4325099"/>
            <a:ext cx="792088" cy="688077"/>
          </a:xfrm>
          <a:prstGeom prst="rect">
            <a:avLst/>
          </a:prstGeom>
        </p:spPr>
      </p:pic>
      <p:sp>
        <p:nvSpPr>
          <p:cNvPr id="24" name="テキスト ボックス 23"/>
          <p:cNvSpPr txBox="1"/>
          <p:nvPr/>
        </p:nvSpPr>
        <p:spPr>
          <a:xfrm>
            <a:off x="6083141" y="1484784"/>
            <a:ext cx="1064849" cy="246221"/>
          </a:xfrm>
          <a:prstGeom prst="rect">
            <a:avLst/>
          </a:prstGeom>
          <a:noFill/>
        </p:spPr>
        <p:txBody>
          <a:bodyPr wrap="square" rtlCol="0">
            <a:spAutoFit/>
          </a:bodyPr>
          <a:lstStyle/>
          <a:p>
            <a:pPr algn="ctr"/>
            <a:r>
              <a:rPr lang="ja-JP" altLang="en-US" sz="1000" b="1" dirty="0" smtClean="0">
                <a:latin typeface="ＭＳ Ｐゴシック" panose="020B0600070205080204" pitchFamily="50" charset="-128"/>
                <a:ea typeface="ＭＳ Ｐゴシック" panose="020B0600070205080204" pitchFamily="50" charset="-128"/>
              </a:rPr>
              <a:t>安衛法　</a:t>
            </a:r>
            <a:r>
              <a:rPr lang="en-US" altLang="ja-JP" sz="1000" b="1" dirty="0" smtClean="0">
                <a:latin typeface="ＭＳ Ｐゴシック" panose="020B0600070205080204" pitchFamily="50" charset="-128"/>
                <a:ea typeface="ＭＳ Ｐゴシック" panose="020B0600070205080204" pitchFamily="50" charset="-128"/>
              </a:rPr>
              <a:t>30</a:t>
            </a:r>
            <a:r>
              <a:rPr lang="ja-JP" altLang="en-US" sz="1000" b="1" dirty="0" smtClean="0">
                <a:latin typeface="ＭＳ Ｐゴシック" panose="020B0600070205080204" pitchFamily="50" charset="-128"/>
                <a:ea typeface="ＭＳ Ｐゴシック" panose="020B0600070205080204" pitchFamily="50" charset="-128"/>
              </a:rPr>
              <a:t>条</a:t>
            </a:r>
            <a:endParaRPr kumimoji="1" lang="ja-JP" altLang="en-US" sz="10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00795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568952" cy="5040560"/>
          </a:xfrm>
        </p:spPr>
        <p:txBody>
          <a:bodyPr>
            <a:normAutofit/>
          </a:bodyPr>
          <a:lstStyle/>
          <a:p>
            <a:r>
              <a:rPr lang="ja-JP" altLang="ja-JP" sz="2400" dirty="0">
                <a:solidFill>
                  <a:schemeClr val="tx1"/>
                </a:solidFill>
                <a:latin typeface="HG丸ｺﾞｼｯｸM-PRO" panose="020F0600000000000000" pitchFamily="50" charset="-128"/>
                <a:ea typeface="HG丸ｺﾞｼｯｸM-PRO" panose="020F0600000000000000" pitchFamily="50" charset="-128"/>
              </a:rPr>
              <a:t>５）元請より足場や建設機械等の貸与を受けた事業者は</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使用前</a:t>
            </a:r>
            <a:r>
              <a:rPr lang="ja-JP" altLang="ja-JP" sz="2400" dirty="0">
                <a:solidFill>
                  <a:schemeClr val="tx1"/>
                </a:solidFill>
                <a:latin typeface="HG丸ｺﾞｼｯｸM-PRO" panose="020F0600000000000000" pitchFamily="50" charset="-128"/>
                <a:ea typeface="HG丸ｺﾞｼｯｸM-PRO" panose="020F0600000000000000" pitchFamily="50" charset="-128"/>
              </a:rPr>
              <a:t>に点検し法違反を発見した場合には速やか</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に</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元請</a:t>
            </a:r>
            <a:r>
              <a:rPr lang="ja-JP" altLang="ja-JP" sz="2400" dirty="0">
                <a:solidFill>
                  <a:schemeClr val="tx1"/>
                </a:solidFill>
                <a:latin typeface="HG丸ｺﾞｼｯｸM-PRO" panose="020F0600000000000000" pitchFamily="50" charset="-128"/>
                <a:ea typeface="HG丸ｺﾞｼｯｸM-PRO" panose="020F0600000000000000" pitchFamily="50" charset="-128"/>
              </a:rPr>
              <a:t>に報告する義務が</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あります</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400" dirty="0">
                <a:solidFill>
                  <a:schemeClr val="tx1"/>
                </a:solidFill>
                <a:latin typeface="HG丸ｺﾞｼｯｸM-PRO" panose="020F0600000000000000" pitchFamily="50" charset="-128"/>
                <a:ea typeface="HG丸ｺﾞｼｯｸM-PRO" panose="020F0600000000000000" pitchFamily="50" charset="-128"/>
              </a:rPr>
              <a:t>法３２条</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また</a:t>
            </a:r>
            <a:r>
              <a:rPr lang="ja-JP" altLang="ja-JP" sz="2400" dirty="0">
                <a:solidFill>
                  <a:schemeClr val="tx1"/>
                </a:solidFill>
                <a:latin typeface="HG丸ｺﾞｼｯｸM-PRO" panose="020F0600000000000000" pitchFamily="50" charset="-128"/>
                <a:ea typeface="HG丸ｺﾞｼｯｸM-PRO" panose="020F0600000000000000" pitchFamily="50" charset="-128"/>
              </a:rPr>
              <a:t>、そのまま作業員に作業させるには、事業者</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危険</a:t>
            </a:r>
            <a:r>
              <a:rPr lang="ja-JP" altLang="ja-JP" sz="2400" dirty="0">
                <a:solidFill>
                  <a:schemeClr val="tx1"/>
                </a:solidFill>
                <a:latin typeface="HG丸ｺﾞｼｯｸM-PRO" panose="020F0600000000000000" pitchFamily="50" charset="-128"/>
                <a:ea typeface="HG丸ｺﾞｼｯｸM-PRO" panose="020F0600000000000000" pitchFamily="50" charset="-128"/>
              </a:rPr>
              <a:t>防止措置を実施する義務が</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あります</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400" dirty="0">
                <a:solidFill>
                  <a:schemeClr val="tx1"/>
                </a:solidFill>
                <a:latin typeface="HG丸ｺﾞｼｯｸM-PRO" panose="020F0600000000000000" pitchFamily="50" charset="-128"/>
                <a:ea typeface="HG丸ｺﾞｼｯｸM-PRO" panose="020F0600000000000000" pitchFamily="50" charset="-128"/>
              </a:rPr>
              <a:t>法２１条、法２２条</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400" dirty="0">
                <a:solidFill>
                  <a:schemeClr val="tx1"/>
                </a:solidFill>
                <a:latin typeface="HG丸ｺﾞｼｯｸM-PRO" panose="020F0600000000000000" pitchFamily="50" charset="-128"/>
                <a:ea typeface="HG丸ｺﾞｼｯｸM-PRO" panose="020F0600000000000000" pitchFamily="50" charset="-128"/>
              </a:rPr>
              <a:t/>
            </a:r>
            <a:br>
              <a:rPr lang="ja-JP" altLang="ja-JP" sz="2400" dirty="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a:solidFill>
                  <a:schemeClr val="tx1"/>
                </a:solidFill>
                <a:latin typeface="HG丸ｺﾞｼｯｸM-PRO" panose="020F0600000000000000" pitchFamily="50" charset="-128"/>
                <a:ea typeface="HG丸ｺﾞｼｯｸM-PRO" panose="020F0600000000000000" pitchFamily="50" charset="-128"/>
              </a:rPr>
              <a:t/>
            </a:r>
            <a:br>
              <a:rPr lang="ja-JP"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ja-JP" sz="2400" dirty="0">
                <a:solidFill>
                  <a:schemeClr val="tx1"/>
                </a:solidFill>
                <a:latin typeface="HG丸ｺﾞｼｯｸM-PRO" panose="020F0600000000000000" pitchFamily="50" charset="-128"/>
                <a:ea typeface="HG丸ｺﾞｼｯｸM-PRO" panose="020F0600000000000000" pitchFamily="50" charset="-128"/>
              </a:rPr>
              <a:t>６）東洋建設は元請としてまたは発注者として災害</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防止</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のため</a:t>
            </a:r>
            <a:r>
              <a:rPr lang="ja-JP" altLang="ja-JP" sz="2400" dirty="0">
                <a:solidFill>
                  <a:schemeClr val="tx1"/>
                </a:solidFill>
                <a:latin typeface="HG丸ｺﾞｼｯｸM-PRO" panose="020F0600000000000000" pitchFamily="50" charset="-128"/>
                <a:ea typeface="HG丸ｺﾞｼｯｸM-PRO" panose="020F0600000000000000" pitchFamily="50" charset="-128"/>
              </a:rPr>
              <a:t>法令等（含む社内ルール）違反を見つけた時は</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改善</a:t>
            </a:r>
            <a:r>
              <a:rPr lang="ja-JP" altLang="ja-JP" sz="2400" dirty="0">
                <a:solidFill>
                  <a:schemeClr val="tx1"/>
                </a:solidFill>
                <a:latin typeface="HG丸ｺﾞｼｯｸM-PRO" panose="020F0600000000000000" pitchFamily="50" charset="-128"/>
                <a:ea typeface="HG丸ｺﾞｼｯｸM-PRO" panose="020F0600000000000000" pitchFamily="50" charset="-128"/>
              </a:rPr>
              <a:t>指導等を行いますので必ず従って</a:t>
            </a:r>
            <a:r>
              <a:rPr lang="ja-JP" altLang="ja-JP" sz="2400" dirty="0" smtClean="0">
                <a:solidFill>
                  <a:schemeClr val="tx1"/>
                </a:solidFill>
                <a:latin typeface="HG丸ｺﾞｼｯｸM-PRO" panose="020F0600000000000000" pitchFamily="50" charset="-128"/>
                <a:ea typeface="HG丸ｺﾞｼｯｸM-PRO" panose="020F0600000000000000" pitchFamily="50" charset="-128"/>
              </a:rPr>
              <a:t>下さい</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9092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764704"/>
            <a:ext cx="8640960" cy="4752528"/>
          </a:xfrm>
        </p:spPr>
        <p:txBody>
          <a:bodyPr>
            <a:normAutofit/>
          </a:bodyPr>
          <a:lstStyle/>
          <a:p>
            <a:r>
              <a:rPr lang="ja-JP" altLang="en-US" sz="3200" b="1" dirty="0" smtClean="0">
                <a:solidFill>
                  <a:srgbClr val="0070C0"/>
                </a:solidFill>
                <a:latin typeface="AR P浪漫明朝体U" panose="020B0600010101010101" pitchFamily="50" charset="-128"/>
                <a:ea typeface="AR P浪漫明朝体U" panose="020B0600010101010101" pitchFamily="50" charset="-128"/>
              </a:rPr>
              <a:t>（</a:t>
            </a:r>
            <a:r>
              <a:rPr lang="ja-JP" altLang="ja-JP" sz="3200" b="1" dirty="0" smtClean="0">
                <a:solidFill>
                  <a:srgbClr val="0070C0"/>
                </a:solidFill>
                <a:latin typeface="AR P浪漫明朝体U" panose="020B0600010101010101" pitchFamily="50" charset="-128"/>
                <a:ea typeface="AR P浪漫明朝体U" panose="020B0600010101010101" pitchFamily="50" charset="-128"/>
              </a:rPr>
              <a:t>２</a:t>
            </a:r>
            <a:r>
              <a:rPr lang="ja-JP" altLang="ja-JP" sz="3200" b="1" dirty="0">
                <a:solidFill>
                  <a:srgbClr val="0070C0"/>
                </a:solidFill>
                <a:latin typeface="AR P浪漫明朝体U" panose="020B0600010101010101" pitchFamily="50" charset="-128"/>
                <a:ea typeface="AR P浪漫明朝体U" panose="020B0600010101010101" pitchFamily="50" charset="-128"/>
              </a:rPr>
              <a:t>）東洋</a:t>
            </a:r>
            <a:r>
              <a:rPr lang="ja-JP" altLang="ja-JP" sz="3200" b="1" dirty="0" smtClean="0">
                <a:solidFill>
                  <a:srgbClr val="0070C0"/>
                </a:solidFill>
                <a:latin typeface="AR P浪漫明朝体U" panose="020B0600010101010101" pitchFamily="50" charset="-128"/>
                <a:ea typeface="AR P浪漫明朝体U" panose="020B0600010101010101" pitchFamily="50" charset="-128"/>
              </a:rPr>
              <a:t>建設</a:t>
            </a:r>
            <a:r>
              <a:rPr lang="ja-JP" altLang="en-US" sz="3200" b="1" dirty="0" smtClean="0">
                <a:solidFill>
                  <a:srgbClr val="0070C0"/>
                </a:solidFill>
                <a:latin typeface="AR P浪漫明朝体U" panose="020B0600010101010101" pitchFamily="50" charset="-128"/>
                <a:ea typeface="AR P浪漫明朝体U" panose="020B0600010101010101" pitchFamily="50" charset="-128"/>
              </a:rPr>
              <a:t>災害防止基準</a:t>
            </a:r>
            <a:r>
              <a:rPr lang="ja-JP" altLang="ja-JP" sz="3200" b="1" dirty="0" smtClean="0">
                <a:solidFill>
                  <a:srgbClr val="0070C0"/>
                </a:solidFill>
                <a:latin typeface="AR P浪漫明朝体U" panose="020B0600010101010101" pitchFamily="50" charset="-128"/>
                <a:ea typeface="AR P浪漫明朝体U" panose="020B0600010101010101" pitchFamily="50" charset="-128"/>
              </a:rPr>
              <a:t>の</a:t>
            </a:r>
            <a:r>
              <a:rPr lang="ja-JP" altLang="ja-JP" sz="3200" b="1" dirty="0">
                <a:solidFill>
                  <a:srgbClr val="0070C0"/>
                </a:solidFill>
                <a:latin typeface="AR P浪漫明朝体U" panose="020B0600010101010101" pitchFamily="50" charset="-128"/>
                <a:ea typeface="AR P浪漫明朝体U" panose="020B0600010101010101" pitchFamily="50" charset="-128"/>
              </a:rPr>
              <a:t>遵守</a:t>
            </a:r>
            <a:r>
              <a:rPr lang="ja-JP" altLang="ja-JP" sz="3200" b="1" dirty="0">
                <a:solidFill>
                  <a:srgbClr val="FF0000"/>
                </a:solidFill>
                <a:latin typeface="AR P浪漫明朝体U" panose="020B0600010101010101" pitchFamily="50" charset="-128"/>
                <a:ea typeface="AR P浪漫明朝体U" panose="020B0600010101010101" pitchFamily="50" charset="-128"/>
              </a:rPr>
              <a:t/>
            </a:r>
            <a:br>
              <a:rPr lang="ja-JP" altLang="ja-JP" sz="3200" b="1" dirty="0">
                <a:solidFill>
                  <a:srgbClr val="FF0000"/>
                </a:solidFill>
                <a:latin typeface="AR P浪漫明朝体U" panose="020B0600010101010101" pitchFamily="50" charset="-128"/>
                <a:ea typeface="AR P浪漫明朝体U" panose="020B0600010101010101" pitchFamily="50" charset="-128"/>
              </a:rPr>
            </a:br>
            <a:r>
              <a:rPr lang="ja-JP" altLang="ja-JP" sz="2700" dirty="0">
                <a:solidFill>
                  <a:schemeClr val="tx1"/>
                </a:solidFill>
                <a:latin typeface="HG丸ｺﾞｼｯｸM-PRO" panose="020F0600000000000000" pitchFamily="50" charset="-128"/>
                <a:ea typeface="HG丸ｺﾞｼｯｸM-PRO" panose="020F0600000000000000" pitchFamily="50" charset="-128"/>
              </a:rPr>
              <a:t>　</a:t>
            </a:r>
            <a:r>
              <a:rPr lang="en-US" altLang="ja-JP" sz="27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東洋</a:t>
            </a:r>
            <a:r>
              <a:rPr lang="ja-JP" altLang="ja-JP" sz="2700" dirty="0">
                <a:solidFill>
                  <a:schemeClr val="tx1"/>
                </a:solidFill>
                <a:latin typeface="HG丸ｺﾞｼｯｸM-PRO" panose="020F0600000000000000" pitchFamily="50" charset="-128"/>
                <a:ea typeface="HG丸ｺﾞｼｯｸM-PRO" panose="020F0600000000000000" pitchFamily="50" charset="-128"/>
              </a:rPr>
              <a:t>建設には過去の災害事例</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から</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、労働安全衛生法に対する上乗せ基準として</a:t>
            </a:r>
            <a:r>
              <a:rPr lang="ja-JP" altLang="en-US" sz="2700" b="1" dirty="0" smtClean="0">
                <a:solidFill>
                  <a:schemeClr val="tx1"/>
                </a:solidFill>
                <a:latin typeface="HG丸ｺﾞｼｯｸM-PRO" panose="020F0600000000000000" pitchFamily="50" charset="-128"/>
                <a:ea typeface="HG丸ｺﾞｼｯｸM-PRO" panose="020F0600000000000000" pitchFamily="50" charset="-128"/>
              </a:rPr>
              <a:t>「東洋建設災害防止基準」</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を定めていますので</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詳細を理解</a:t>
            </a:r>
            <a:r>
              <a:rPr lang="ja-JP" altLang="ja-JP" sz="2700" dirty="0">
                <a:solidFill>
                  <a:schemeClr val="tx1"/>
                </a:solidFill>
                <a:latin typeface="HG丸ｺﾞｼｯｸM-PRO" panose="020F0600000000000000" pitchFamily="50" charset="-128"/>
                <a:ea typeface="HG丸ｺﾞｼｯｸM-PRO" panose="020F0600000000000000" pitchFamily="50" charset="-128"/>
              </a:rPr>
              <a:t>のうえ</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遵守</a:t>
            </a:r>
            <a:r>
              <a:rPr lang="ja-JP" altLang="en-US" sz="2700" dirty="0" smtClean="0">
                <a:solidFill>
                  <a:schemeClr val="tx1"/>
                </a:solidFill>
                <a:latin typeface="HG丸ｺﾞｼｯｸM-PRO" panose="020F0600000000000000" pitchFamily="50" charset="-128"/>
                <a:ea typeface="HG丸ｺﾞｼｯｸM-PRO" panose="020F0600000000000000" pitchFamily="50" charset="-128"/>
              </a:rPr>
              <a:t>して</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下さい</a:t>
            </a:r>
            <a:r>
              <a:rPr lang="ja-JP" altLang="ja-JP" sz="2700" dirty="0">
                <a:solidFill>
                  <a:schemeClr val="tx1"/>
                </a:solidFill>
                <a:latin typeface="HG丸ｺﾞｼｯｸM-PRO" panose="020F0600000000000000" pitchFamily="50" charset="-128"/>
                <a:ea typeface="HG丸ｺﾞｼｯｸM-PRO" panose="020F0600000000000000" pitchFamily="50" charset="-128"/>
              </a:rPr>
              <a:t>。</a:t>
            </a:r>
            <a:br>
              <a:rPr lang="ja-JP" altLang="ja-JP" sz="2700" dirty="0">
                <a:solidFill>
                  <a:schemeClr val="tx1"/>
                </a:solidFill>
                <a:latin typeface="HG丸ｺﾞｼｯｸM-PRO" panose="020F0600000000000000" pitchFamily="50" charset="-128"/>
                <a:ea typeface="HG丸ｺﾞｼｯｸM-PRO" panose="020F0600000000000000" pitchFamily="50" charset="-128"/>
              </a:rPr>
            </a:br>
            <a:r>
              <a:rPr lang="en-US" altLang="ja-JP" sz="2700" dirty="0">
                <a:solidFill>
                  <a:schemeClr val="tx1"/>
                </a:solidFill>
                <a:latin typeface="HG丸ｺﾞｼｯｸM-PRO" panose="020F0600000000000000" pitchFamily="50" charset="-128"/>
                <a:ea typeface="HG丸ｺﾞｼｯｸM-PRO" panose="020F0600000000000000" pitchFamily="50" charset="-128"/>
              </a:rPr>
              <a:t/>
            </a:r>
            <a:br>
              <a:rPr lang="en-US" altLang="ja-JP" sz="2700" dirty="0">
                <a:solidFill>
                  <a:schemeClr val="tx1"/>
                </a:solidFill>
                <a:latin typeface="HG丸ｺﾞｼｯｸM-PRO" panose="020F0600000000000000" pitchFamily="50" charset="-128"/>
                <a:ea typeface="HG丸ｺﾞｼｯｸM-PRO" panose="020F0600000000000000" pitchFamily="50" charset="-128"/>
              </a:rPr>
            </a:br>
            <a:r>
              <a:rPr lang="ja-JP" altLang="en-US" sz="2700" dirty="0">
                <a:solidFill>
                  <a:schemeClr val="tx1"/>
                </a:solidFill>
                <a:latin typeface="HG丸ｺﾞｼｯｸM-PRO" panose="020F0600000000000000" pitchFamily="50" charset="-128"/>
                <a:ea typeface="HG丸ｺﾞｼｯｸM-PRO" panose="020F0600000000000000" pitchFamily="50" charset="-128"/>
              </a:rPr>
              <a:t>　</a:t>
            </a:r>
            <a:r>
              <a:rPr lang="ja-JP" altLang="ja-JP" sz="2700" dirty="0" smtClean="0">
                <a:solidFill>
                  <a:schemeClr val="tx1"/>
                </a:solidFill>
                <a:latin typeface="HG丸ｺﾞｼｯｸM-PRO" panose="020F0600000000000000" pitchFamily="50" charset="-128"/>
                <a:ea typeface="HG丸ｺﾞｼｯｸM-PRO" panose="020F0600000000000000" pitchFamily="50" charset="-128"/>
              </a:rPr>
              <a:t>　　　　　　</a:t>
            </a:r>
            <a:br>
              <a:rPr lang="ja-JP" altLang="ja-JP" sz="27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700" dirty="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dirty="0"/>
          </a:p>
        </p:txBody>
      </p:sp>
    </p:spTree>
    <p:extLst>
      <p:ext uri="{BB962C8B-B14F-4D97-AF65-F5344CB8AC3E}">
        <p14:creationId xmlns:p14="http://schemas.microsoft.com/office/powerpoint/2010/main" val="963464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txDef>
      <a:spPr>
        <a:solidFill>
          <a:schemeClr val="bg1"/>
        </a:solidFill>
      </a:spPr>
      <a:bodyPr wrap="square" rtlCol="0">
        <a:spAutoFit/>
      </a:bodyPr>
      <a:lstStyle>
        <a:defPPr algn="ctr">
          <a:defRPr sz="800" dirty="0" smtClean="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1599</TotalTime>
  <Words>1720</Words>
  <Application>Microsoft Office PowerPoint</Application>
  <PresentationFormat>画面に合わせる (4:3)</PresentationFormat>
  <Paragraphs>240</Paragraphs>
  <Slides>33</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33</vt:i4>
      </vt:variant>
    </vt:vector>
  </HeadingPairs>
  <TitlesOfParts>
    <vt:vector size="47" baseType="lpstr">
      <vt:lpstr>AR P浪漫明朝体U</vt:lpstr>
      <vt:lpstr>HGｺﾞｼｯｸM</vt:lpstr>
      <vt:lpstr>HG丸ｺﾞｼｯｸM-PRO</vt:lpstr>
      <vt:lpstr>HG明朝B</vt:lpstr>
      <vt:lpstr>Meiryo UI</vt:lpstr>
      <vt:lpstr>ＭＳ Ｐゴシック</vt:lpstr>
      <vt:lpstr>ＭＳ 明朝</vt:lpstr>
      <vt:lpstr>Arial</vt:lpstr>
      <vt:lpstr>Calibri</vt:lpstr>
      <vt:lpstr>Georgia</vt:lpstr>
      <vt:lpstr>Times New Roman</vt:lpstr>
      <vt:lpstr>Trebuchet MS</vt:lpstr>
      <vt:lpstr>Wingdings 2</vt:lpstr>
      <vt:lpstr>アーバン</vt:lpstr>
      <vt:lpstr>協力会社（安責者・職長）着手前教育資料</vt:lpstr>
      <vt:lpstr>PowerPoint プレゼンテーション</vt:lpstr>
      <vt:lpstr>協力会社の皆さんへ</vt:lpstr>
      <vt:lpstr>PowerPoint プレゼンテーション</vt:lpstr>
      <vt:lpstr>PowerPoint プレゼンテーション</vt:lpstr>
      <vt:lpstr>３）事業者（職長が代行）は下記の具体的な実施措置を行う。  ①機械、器具、爆発、引火物、電気などによる危険防止の措置（２０条）  ②墜落、土砂崩壊など作業方法または作業場所から生じる危険防止の措置（２１条）  ③ガス、粉じん、放射線、排気などの健康障害防止の措置（２２条）  ④作業場所の通路、階段及び換気、照明など健康保持に必要な措置（２３条）  ⑤作業行動から生ずる労働災害の防止（２４条）  ⑥労働災害の緊迫した危険がある時の避難の措置（２５条）  ⑦労働者の救護に関する措置（２５条の２）   　　※　具体的には細かい規則や行政指導があります。 </vt:lpstr>
      <vt:lpstr>４）工事現場で作業員を災害から守る仕組みは下図です。</vt:lpstr>
      <vt:lpstr>５）元請より足場や建設機械等の貸与を受けた事業者は、        使用前に点検し法違反を発見した場合には速やかに       元請に報告する義務があります。（法３２条） 　   また、そのまま作業員に作業させるには、事業者は       危険防止措置を実施する義務があります。                                               （法２１条、法２２条）   ６）東洋建設は元請としてまたは発注者として災害防止       のため法令等（含む社内ルール）違反を見つけた時は、        改善指導等を行いますので必ず従って下さい。                                                             </vt:lpstr>
      <vt:lpstr>（２）東洋建設災害防止基準の遵守 　 　東洋建設には過去の災害事例から、労働安全衛生法に対する上乗せ基準として「東洋建設災害防止基準」を定めていますので詳細を理解のうえ遵守して下さい。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（３）全社指定「危険作業従事者教育」  　東洋建設では過去の災害事例から危険作業を選定し、新規入場時に「危険従事者教育」の受講を義務付けています。 　必ず受講して下さい。  </vt:lpstr>
      <vt:lpstr>（４）同種災害防止教育の実施 　 　東洋建設では、過去に発生した災害事例（自社事例）の中から、施工工事で危惧される災害事例の事前教育を義務つけています。作業所長と日程調整の上、必ず受講して下さい。  　※教育資料に使用する災害事例 　　●災害発生状況（災害データベース）より抽出 　　●本社支店事故調全社水平展開事項 </vt:lpstr>
      <vt:lpstr>（５）高齢者に 対する配慮事項 　 </vt:lpstr>
      <vt:lpstr>（６）安全関係提出書類の作成と管理 　元請として協力会社（含む二次以下）の法順守状況を確認   指導する責任上、一次の協力会社等に作成頂く安全関係書類   の書式を定めていますので、作業所長より説明を受けた後、  遅滞なく作成し、提出してください。提出はグリーンサイト   での電子提出が基本ですが、紙で提出するものについては、  貴社の責任でファイリング管理を実施して下さい。ファイル   保管場所は当社作業所の所定場所とします。  ※グリーンサイトで安全関係提出書類を提出する際の当社の    ルール等については、東洋建設安全協議会HPを確認して    ください。       また、やむを得ずグリーンサイトを使用せず全て紙で提    出する場合は、協力会社安全関係提出書類(一式)を東洋建    設安全協議会のHPより一括ダウンロードの上、提出して    ください。</vt:lpstr>
      <vt:lpstr>(グリーンサイト版) 施工体制台帳及び 安全衛生関係提出書類一覧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２．地球環境関係  　（１）環境法規制の遵守 　　法規制を遵守して、施工してください。　 　 　【主な環境法規制】 　　①騒音・振動規制法　　②海洋汚染防止法 　　③大気汚染防止法　　　④港則法 　　⑤廃棄物処理法　　　　⑥建設リサイクル法他 　 　（２）環境活動への積極的な参加 　　作業所毎に環境活動内容を決めて実施していますので 　協力をお願いします。 </vt:lpstr>
      <vt:lpstr>３．共通事項 （１）異常事態発生時の迅速な報告 　労働災害、第三者災害、環境事故等の異常事態が発生した時は、東洋建設の職員に直ちに連絡することを作業員全員に周知徹底して下さい。 （２）マネジメントシステムの運用 　東洋建設は、   ①環境マネジメントシステム（規格：ISO14001）   ②労働安全衛生マネジメントシステム    （規格：ISO45001）     を運用していますので、所長の指示する所要事項を実施     下さい。 【主な所要事項】 　　環境ＭＳ関係：環境活動への積極的な参加 　　安全ＭＳ関係：作業に関するリスクアセスメントの実施</vt:lpstr>
      <vt:lpstr>（３）作業員等への事前教育（送り出し教育）の実施 　東洋建設では、新規入場時教育を有効かつ短時間で実施するため、事業者が従業員に教育すべき内容については当社工事入場前に実施して戴くことを義務化していますので、「送り出し教育資料」を参考に必ず実施下さい。 　　　 （４）労働災害被災時の労災適用について 　現場で不幸にもケガ等労働災害にあった場合は、労災保険が適用されることを事業者として再確認願います。 労災請求について不明な点があれば元請職員に質問し、説明を受けてください。  また、作業員が労災請求に対して不安を感ずることが無いように説明してください。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協力会社着手前教育資料</dc:title>
  <dc:creator>180036</dc:creator>
  <cp:lastModifiedBy>Administrator</cp:lastModifiedBy>
  <cp:revision>110</cp:revision>
  <cp:lastPrinted>2022-10-12T07:09:02Z</cp:lastPrinted>
  <dcterms:created xsi:type="dcterms:W3CDTF">2014-11-14T06:02:39Z</dcterms:created>
  <dcterms:modified xsi:type="dcterms:W3CDTF">2022-10-12T07:14:14Z</dcterms:modified>
</cp:coreProperties>
</file>